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3"/>
  </p:notesMasterIdLst>
  <p:sldIdLst>
    <p:sldId id="305" r:id="rId5"/>
    <p:sldId id="326" r:id="rId6"/>
    <p:sldId id="325" r:id="rId7"/>
    <p:sldId id="331" r:id="rId8"/>
    <p:sldId id="327" r:id="rId9"/>
    <p:sldId id="330" r:id="rId10"/>
    <p:sldId id="328" r:id="rId11"/>
    <p:sldId id="329" r:id="rId1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S" initials="C" lastIdx="12" clrIdx="0">
    <p:extLst>
      <p:ext uri="{19B8F6BF-5375-455C-9EA6-DF929625EA0E}">
        <p15:presenceInfo xmlns:p15="http://schemas.microsoft.com/office/powerpoint/2012/main" userId="C.S" providerId="None"/>
      </p:ext>
    </p:extLst>
  </p:cmAuthor>
  <p:cmAuthor id="2" name="Suzuki, Nobuaki" initials="SN" lastIdx="7" clrIdx="1">
    <p:extLst>
      <p:ext uri="{19B8F6BF-5375-455C-9EA6-DF929625EA0E}">
        <p15:presenceInfo xmlns:p15="http://schemas.microsoft.com/office/powerpoint/2012/main" userId="Suzuki, Nobua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59E53"/>
    <a:srgbClr val="1654A4"/>
    <a:srgbClr val="239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rgbClr val="00000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76"/>
    <p:restoredTop sz="95214" autoAdjust="0"/>
  </p:normalViewPr>
  <p:slideViewPr>
    <p:cSldViewPr>
      <p:cViewPr varScale="1">
        <p:scale>
          <a:sx n="72" d="100"/>
          <a:sy n="72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6967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6967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90C1A1BA-84E3-42A9-9947-44E161CAFAE2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7" cy="49696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7" cy="49696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D15FA5BC-3C9F-41F4-BE49-B5BC0655F2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51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82A1C641-4A2D-49C9-8E7A-B06C361A0A7A}" type="datetime1">
              <a:rPr lang="ja-JP" altLang="en-US" smtClean="0"/>
              <a:t>2026/8/31</a:t>
            </a:fld>
            <a:endParaRPr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2B573624-9676-401E-A4F8-639460B6B7D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8048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D09D-4B52-4FB3-BF27-388C9EA87C1A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37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BB1-CC66-490F-9C6C-41DDA38458F3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241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11FF-428C-440E-AF09-9C196D3D6AF3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BEA5-BB4F-454B-BF8F-A5393E977F70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18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BB9DE-20D7-48DC-87DF-55B05367C8A8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08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62BCE-2864-4E34-8B7F-CA4230B907ED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69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84CEA-66E3-4C09-9981-49C03DF513D2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19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BE89C-9A0E-44DC-BA7C-6E3F2A07AC19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50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0726A-4D28-4CAE-A36D-7005469D419F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639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80A35-69F1-4E6B-BCC6-20BB70B95075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96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26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4A7A-379E-47C6-AA60-4892B56834B3}" type="datetime1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1028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73624-9676-401E-A4F8-639460B6B7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41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正方形/長方形 8"/>
          <p:cNvSpPr/>
          <p:nvPr/>
        </p:nvSpPr>
        <p:spPr>
          <a:xfrm>
            <a:off x="0" y="2999030"/>
            <a:ext cx="9143999" cy="38589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12" name="四角形: 角を丸くする 9"/>
          <p:cNvSpPr/>
          <p:nvPr/>
        </p:nvSpPr>
        <p:spPr>
          <a:xfrm>
            <a:off x="251520" y="5229200"/>
            <a:ext cx="8712968" cy="12752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提案書は簡潔な記載を心がけていただき、</a:t>
            </a:r>
            <a: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15</a:t>
            </a: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ページ以内で作成してください。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応募者のデザイン・レイアウトにて記載いたいただいて問題ありません。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各ページの記載項目・審査ポイントを踏まえて作成してください。</a:t>
            </a:r>
            <a:br>
              <a:rPr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</a:b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（提出時に各ページの説明文は削除してご提出ください）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1108" name="正方形/長方形 2"/>
          <p:cNvSpPr/>
          <p:nvPr/>
        </p:nvSpPr>
        <p:spPr>
          <a:xfrm>
            <a:off x="0" y="0"/>
            <a:ext cx="9143999" cy="6926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09" name="タイトル 1"/>
          <p:cNvSpPr>
            <a:spLocks noGrp="1"/>
          </p:cNvSpPr>
          <p:nvPr>
            <p:ph type="ctrTitle"/>
          </p:nvPr>
        </p:nvSpPr>
        <p:spPr>
          <a:xfrm>
            <a:off x="0" y="986306"/>
            <a:ext cx="9144000" cy="1470025"/>
          </a:xfrm>
        </p:spPr>
        <p:txBody>
          <a:bodyPr>
            <a:normAutofit/>
          </a:bodyPr>
          <a:lstStyle/>
          <a:p>
            <a:r>
              <a:rPr kumimoji="1" lang="en-US" altLang="ja-JP" sz="3600" dirty="0"/>
              <a:t>【</a:t>
            </a:r>
            <a:r>
              <a:rPr lang="ja-JP" altLang="en-US" sz="3600" dirty="0"/>
              <a:t>提案する新商品・新サービスの名称</a:t>
            </a:r>
            <a:r>
              <a:rPr kumimoji="1" lang="en-US" altLang="ja-JP" sz="3600" dirty="0"/>
              <a:t>】</a:t>
            </a:r>
            <a:endParaRPr kumimoji="1" lang="ja-JP" altLang="en-US" sz="3600" dirty="0"/>
          </a:p>
        </p:txBody>
      </p:sp>
      <p:sp>
        <p:nvSpPr>
          <p:cNvPr id="1110" name="タイトル 1"/>
          <p:cNvSpPr txBox="1"/>
          <p:nvPr/>
        </p:nvSpPr>
        <p:spPr>
          <a:xfrm>
            <a:off x="611560" y="1852833"/>
            <a:ext cx="77724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en-US" altLang="ja-JP" sz="2800" dirty="0"/>
              <a:t>【</a:t>
            </a:r>
            <a:r>
              <a:rPr lang="ja-JP" altLang="en-US" sz="2800" dirty="0"/>
              <a:t>事業者名</a:t>
            </a:r>
            <a:r>
              <a:rPr lang="en-US" altLang="ja-JP" sz="2800" dirty="0"/>
              <a:t>】</a:t>
            </a:r>
            <a:endParaRPr lang="ja-JP" altLang="en-US" sz="2800" dirty="0"/>
          </a:p>
        </p:txBody>
      </p:sp>
      <p:sp>
        <p:nvSpPr>
          <p:cNvPr id="1111" name="タイトル 1"/>
          <p:cNvSpPr txBox="1"/>
          <p:nvPr/>
        </p:nvSpPr>
        <p:spPr>
          <a:xfrm>
            <a:off x="34234" y="58315"/>
            <a:ext cx="8426198" cy="576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l"/>
            <a:r>
              <a:rPr lang="ja-JP" altLang="en-US" sz="1600" dirty="0"/>
              <a:t>藤枝市新商品等コーディネート・テストマーケティング支援事業</a:t>
            </a:r>
            <a:endParaRPr lang="en-US" altLang="ja-JP" sz="1600" dirty="0"/>
          </a:p>
          <a:p>
            <a:pPr algn="l"/>
            <a:r>
              <a:rPr lang="ja-JP" altLang="en-US" sz="1600" dirty="0"/>
              <a:t>提案説明資料ひな形</a:t>
            </a:r>
            <a:endParaRPr lang="en-US" altLang="ja-JP" sz="1600" dirty="0"/>
          </a:p>
        </p:txBody>
      </p:sp>
      <p:sp>
        <p:nvSpPr>
          <p:cNvPr id="1113" name="フリーフォーム 47"/>
          <p:cNvSpPr>
            <a:spLocks noChangeAspect="1"/>
          </p:cNvSpPr>
          <p:nvPr/>
        </p:nvSpPr>
        <p:spPr bwMode="gray">
          <a:xfrm>
            <a:off x="539552" y="5517232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kumimoji="1" lang="ja-JP" altLang="en-US" sz="1200">
              <a:solidFill>
                <a:schemeClr val="accent6"/>
              </a:solidFill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222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1116" name="正方形/長方形 10"/>
          <p:cNvSpPr/>
          <p:nvPr/>
        </p:nvSpPr>
        <p:spPr>
          <a:xfrm>
            <a:off x="1" y="0"/>
            <a:ext cx="457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17" name="タイトル 1"/>
          <p:cNvSpPr txBox="1"/>
          <p:nvPr/>
        </p:nvSpPr>
        <p:spPr>
          <a:xfrm>
            <a:off x="4716016" y="1434707"/>
            <a:ext cx="4355975" cy="331236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ja-JP" altLang="en-US" sz="2000" b="1" u="sng" dirty="0"/>
              <a:t>目次</a:t>
            </a:r>
            <a:endParaRPr lang="en-US" altLang="ja-JP" sz="2000" b="1" u="sng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藤枝市との親和性・解決したい課題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ソリューション（商品・サービス）の内容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新規性・独自性・競合優位性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本事業で実施したい検証内容・伴走支援への期待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実施体制・スケジュール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ja-JP" altLang="en-US" sz="1600" dirty="0"/>
              <a:t>期待される社会的インパクト・今後の展開</a:t>
            </a:r>
            <a:endParaRPr lang="en-US" altLang="ja-JP" sz="1600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endParaRPr lang="en-US" altLang="ja-JP" sz="1600" dirty="0"/>
          </a:p>
          <a:p>
            <a:pPr algn="l">
              <a:lnSpc>
                <a:spcPct val="150000"/>
              </a:lnSpc>
            </a:pPr>
            <a:endParaRPr lang="en-US" altLang="ja-JP" sz="1600" dirty="0"/>
          </a:p>
        </p:txBody>
      </p:sp>
      <p:sp>
        <p:nvSpPr>
          <p:cNvPr id="1118" name="タイトル 8"/>
          <p:cNvSpPr txBox="1"/>
          <p:nvPr/>
        </p:nvSpPr>
        <p:spPr>
          <a:xfrm>
            <a:off x="395536" y="620688"/>
            <a:ext cx="3562673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>
                <a:latin typeface="Yu Gothic UI" panose="020B0500000000000000" pitchFamily="50" charset="-128"/>
                <a:ea typeface="Yu Gothic UI" panose="020B0500000000000000" pitchFamily="50" charset="-128"/>
              </a:rPr>
              <a:t>記載例</a:t>
            </a:r>
          </a:p>
        </p:txBody>
      </p:sp>
      <p:sp>
        <p:nvSpPr>
          <p:cNvPr id="1119" name="テキスト プレースホルダー 9"/>
          <p:cNvSpPr txBox="1"/>
          <p:nvPr/>
        </p:nvSpPr>
        <p:spPr>
          <a:xfrm>
            <a:off x="395536" y="1484784"/>
            <a:ext cx="3562673" cy="150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latin typeface="Yu Gothic UI" panose="020B0500000000000000" pitchFamily="50" charset="-128"/>
                <a:ea typeface="Yu Gothic UI" panose="020B0500000000000000" pitchFamily="50" charset="-128"/>
              </a:rPr>
              <a:t>応募者のデザイン・レイアウトにて記載いたいただいて問題ありません。</a:t>
            </a:r>
            <a:endParaRPr lang="en-US" altLang="ja-JP" dirty="0">
              <a:latin typeface="Yu Gothic UI" panose="020B0500000000000000" pitchFamily="50" charset="-128"/>
              <a:ea typeface="Yu Gothic UI" panose="020B0500000000000000" pitchFamily="50" charset="-128"/>
            </a:endParaRPr>
          </a:p>
          <a:p>
            <a:r>
              <a:rPr lang="ja-JP" altLang="en-US" dirty="0">
                <a:latin typeface="Yu Gothic UI" panose="020B0500000000000000" pitchFamily="50" charset="-128"/>
                <a:ea typeface="Yu Gothic UI" panose="020B0500000000000000" pitchFamily="50" charset="-128"/>
              </a:rPr>
              <a:t>記載項目の内容を含めて作成してください。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62329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正方形/長方形 4"/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2" name="タイトル 1"/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藤枝市での取組理由・解決したい課題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23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124" name="コンテンツ プレースホルダー 2"/>
          <p:cNvSpPr txBox="1"/>
          <p:nvPr/>
        </p:nvSpPr>
        <p:spPr>
          <a:xfrm>
            <a:off x="457200" y="1340769"/>
            <a:ext cx="8229600" cy="33297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誰のどんな課題を解決したいかについて、以下を含めてご記載ください。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提案する商品・サービスが関連する分野を記載してください。 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例：食と農、健康・医療、健康・予防、地域資源活用、その他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想定する利用者・顧客と、その利用者・顧客が抱える課題やニーズを具体的に記載してください。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貴社が本テーマに取り組む理由や、藤枝市で取り組みたい理由を記載してください。</a:t>
            </a:r>
          </a:p>
        </p:txBody>
      </p:sp>
      <p:sp>
        <p:nvSpPr>
          <p:cNvPr id="1125" name="四角形: 角を丸くする 7"/>
          <p:cNvSpPr/>
          <p:nvPr/>
        </p:nvSpPr>
        <p:spPr>
          <a:xfrm>
            <a:off x="251520" y="4941169"/>
            <a:ext cx="8712968" cy="14228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</a:t>
            </a:r>
            <a:r>
              <a:rPr lang="en-US" altLang="ja-JP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審査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藤枝市をフィールドとして実施する意義があるか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想定する利用者・顧客や、その課題・ニーズが具体的に示されているか</a:t>
            </a:r>
          </a:p>
        </p:txBody>
      </p:sp>
      <p:sp>
        <p:nvSpPr>
          <p:cNvPr id="1126" name="フリーフォーム 47"/>
          <p:cNvSpPr>
            <a:spLocks noChangeAspect="1"/>
          </p:cNvSpPr>
          <p:nvPr/>
        </p:nvSpPr>
        <p:spPr bwMode="gray">
          <a:xfrm>
            <a:off x="539552" y="5222291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1127" name="四角形: 角を丸くする 2"/>
          <p:cNvSpPr/>
          <p:nvPr/>
        </p:nvSpPr>
        <p:spPr>
          <a:xfrm>
            <a:off x="3275856" y="5050726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事業目的との適合性</a:t>
            </a:r>
          </a:p>
        </p:txBody>
      </p:sp>
    </p:spTree>
    <p:extLst>
      <p:ext uri="{BB962C8B-B14F-4D97-AF65-F5344CB8AC3E}">
        <p14:creationId xmlns:p14="http://schemas.microsoft.com/office/powerpoint/2010/main" val="187857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0AF0A-DFA8-A46F-95A5-85D6826A2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正方形/長方形 4">
            <a:extLst>
              <a:ext uri="{FF2B5EF4-FFF2-40B4-BE49-F238E27FC236}">
                <a16:creationId xmlns:a16="http://schemas.microsoft.com/office/drawing/2014/main" id="{BD721FDF-5ED1-A843-9120-E199558F1114}"/>
              </a:ext>
            </a:extLst>
          </p:cNvPr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30" name="タイトル 1">
            <a:extLst>
              <a:ext uri="{FF2B5EF4-FFF2-40B4-BE49-F238E27FC236}">
                <a16:creationId xmlns:a16="http://schemas.microsoft.com/office/drawing/2014/main" id="{5241A5C4-6B6B-8FC3-2359-B4402ABC0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ソリューション（商品・サービス）の内容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31" name="スライド番号プレースホルダー 3">
            <a:extLst>
              <a:ext uri="{FF2B5EF4-FFF2-40B4-BE49-F238E27FC236}">
                <a16:creationId xmlns:a16="http://schemas.microsoft.com/office/drawing/2014/main" id="{AE8166F8-9BE2-8967-82D0-E44B1FB9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132" name="コンテンツ プレースホルダー 2">
            <a:extLst>
              <a:ext uri="{FF2B5EF4-FFF2-40B4-BE49-F238E27FC236}">
                <a16:creationId xmlns:a16="http://schemas.microsoft.com/office/drawing/2014/main" id="{598C3594-E285-F1D2-3AD4-4FF84E55FE1B}"/>
              </a:ext>
            </a:extLst>
          </p:cNvPr>
          <p:cNvSpPr txBox="1"/>
          <p:nvPr/>
        </p:nvSpPr>
        <p:spPr>
          <a:xfrm>
            <a:off x="457200" y="1340769"/>
            <a:ext cx="8229600" cy="36724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提案商品・サービスの内容について、以下を含めてご記載ください。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提案する新商品・新サービスの概要や特徴を簡潔に記載してください。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現在の開発状況を記載してください。 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例：構想段階、試作品あり、販売前、販売中商品の改良、実証済み等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提供する機能、効果、利用シーンを記載してください。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34" name="四角形: 角を丸くする 7">
            <a:extLst>
              <a:ext uri="{FF2B5EF4-FFF2-40B4-BE49-F238E27FC236}">
                <a16:creationId xmlns:a16="http://schemas.microsoft.com/office/drawing/2014/main" id="{AACBB429-7479-D03F-0F39-F26EA93798CB}"/>
              </a:ext>
            </a:extLst>
          </p:cNvPr>
          <p:cNvSpPr/>
          <p:nvPr/>
        </p:nvSpPr>
        <p:spPr>
          <a:xfrm>
            <a:off x="251520" y="5157192"/>
            <a:ext cx="8712968" cy="12961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審査ポイント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藤枝市をフィールドとして実施する意義があるか</a:t>
            </a: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本事業による支援内容と応募者の取組段階が合致しているか</a:t>
            </a:r>
            <a:endParaRPr lang="en-US" altLang="ja-JP" dirty="0">
              <a:solidFill>
                <a:schemeClr val="tx1">
                  <a:lumMod val="75000"/>
                  <a:lumOff val="25000"/>
                </a:schemeClr>
              </a:solidFill>
              <a:latin typeface="Yu Gothic UI" panose="020B0500000000000000" pitchFamily="50" charset="-128"/>
              <a:ea typeface="Yu Gothic UI" panose="020B0500000000000000" pitchFamily="50" charset="-128"/>
            </a:endParaRPr>
          </a:p>
        </p:txBody>
      </p:sp>
      <p:sp>
        <p:nvSpPr>
          <p:cNvPr id="1135" name="フリーフォーム 47">
            <a:extLst>
              <a:ext uri="{FF2B5EF4-FFF2-40B4-BE49-F238E27FC236}">
                <a16:creationId xmlns:a16="http://schemas.microsoft.com/office/drawing/2014/main" id="{5303BC9D-5AE6-7C20-C10C-D689C7377938}"/>
              </a:ext>
            </a:extLst>
          </p:cNvPr>
          <p:cNvSpPr>
            <a:spLocks noChangeAspect="1"/>
          </p:cNvSpPr>
          <p:nvPr/>
        </p:nvSpPr>
        <p:spPr bwMode="gray">
          <a:xfrm>
            <a:off x="539552" y="5550542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1136" name="四角形: 角を丸くする 9">
            <a:extLst>
              <a:ext uri="{FF2B5EF4-FFF2-40B4-BE49-F238E27FC236}">
                <a16:creationId xmlns:a16="http://schemas.microsoft.com/office/drawing/2014/main" id="{D7E52368-B6ED-4CD6-7732-3751D417D81D}"/>
              </a:ext>
            </a:extLst>
          </p:cNvPr>
          <p:cNvSpPr/>
          <p:nvPr/>
        </p:nvSpPr>
        <p:spPr>
          <a:xfrm>
            <a:off x="3203848" y="5229199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事業目的との適合性</a:t>
            </a:r>
          </a:p>
        </p:txBody>
      </p:sp>
      <p:sp>
        <p:nvSpPr>
          <p:cNvPr id="1137" name="四角形: 角を丸くする 10">
            <a:extLst>
              <a:ext uri="{FF2B5EF4-FFF2-40B4-BE49-F238E27FC236}">
                <a16:creationId xmlns:a16="http://schemas.microsoft.com/office/drawing/2014/main" id="{478A801D-4763-6C27-92D2-35A14D441D71}"/>
              </a:ext>
            </a:extLst>
          </p:cNvPr>
          <p:cNvSpPr/>
          <p:nvPr/>
        </p:nvSpPr>
        <p:spPr>
          <a:xfrm>
            <a:off x="5796136" y="5229199"/>
            <a:ext cx="1944216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実現可能性</a:t>
            </a:r>
          </a:p>
        </p:txBody>
      </p:sp>
    </p:spTree>
    <p:extLst>
      <p:ext uri="{BB962C8B-B14F-4D97-AF65-F5344CB8AC3E}">
        <p14:creationId xmlns:p14="http://schemas.microsoft.com/office/powerpoint/2010/main" val="137634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正方形/長方形 4"/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30" name="タイトル 1"/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新規性・独自性</a:t>
            </a:r>
            <a:endParaRPr kumimoji="1" lang="ja-JP" altLang="en-US" sz="2400" b="1" strike="sngStrike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31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132" name="コンテンツ プレースホルダー 2"/>
          <p:cNvSpPr txBox="1"/>
          <p:nvPr/>
        </p:nvSpPr>
        <p:spPr>
          <a:xfrm>
            <a:off x="457200" y="1340769"/>
            <a:ext cx="8229600" cy="36724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提案商品・サービスの新規性・独自性について、以下を含めてご記載ください。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応募者ならではの強み、独自性、新規性を記載してください。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例：新たな機能、効果、価値技術、原材料、提供方法、販売方法等における独自性、顧客に選ばれる理由など</a:t>
            </a:r>
          </a:p>
        </p:txBody>
      </p:sp>
      <p:sp>
        <p:nvSpPr>
          <p:cNvPr id="1134" name="四角形: 角を丸くする 7"/>
          <p:cNvSpPr/>
          <p:nvPr/>
        </p:nvSpPr>
        <p:spPr>
          <a:xfrm>
            <a:off x="251520" y="5085185"/>
            <a:ext cx="8712968" cy="12961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審査ポイント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応募者ならではの技術、ノウハウ、ネットワーク、アイデア等が活かされているか</a:t>
            </a:r>
          </a:p>
        </p:txBody>
      </p:sp>
      <p:sp>
        <p:nvSpPr>
          <p:cNvPr id="1135" name="フリーフォーム 47"/>
          <p:cNvSpPr>
            <a:spLocks noChangeAspect="1"/>
          </p:cNvSpPr>
          <p:nvPr/>
        </p:nvSpPr>
        <p:spPr bwMode="gray">
          <a:xfrm>
            <a:off x="539552" y="5478535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1136" name="四角形: 角を丸くする 9"/>
          <p:cNvSpPr/>
          <p:nvPr/>
        </p:nvSpPr>
        <p:spPr>
          <a:xfrm>
            <a:off x="3203848" y="5157192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新規性・独自性</a:t>
            </a:r>
          </a:p>
        </p:txBody>
      </p:sp>
    </p:spTree>
    <p:extLst>
      <p:ext uri="{BB962C8B-B14F-4D97-AF65-F5344CB8AC3E}">
        <p14:creationId xmlns:p14="http://schemas.microsoft.com/office/powerpoint/2010/main" val="4199299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正方形/長方形 4"/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48" name="タイトル 1"/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４　本事業で実施したい検証内容・伴走支援への期待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49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150" name="四角形: 角を丸くする 7"/>
          <p:cNvSpPr/>
          <p:nvPr/>
        </p:nvSpPr>
        <p:spPr>
          <a:xfrm>
            <a:off x="251520" y="5241440"/>
            <a:ext cx="8712968" cy="14800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【審査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実施内容、スケジュール、体制が具体的であるか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試作、検証、テストマーケティング等を一定期間内に実施できる見込みがあるか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必要な協力先、実施場所、対象者等について具体的な想定があるか</a:t>
            </a:r>
          </a:p>
        </p:txBody>
      </p:sp>
      <p:sp>
        <p:nvSpPr>
          <p:cNvPr id="1151" name="コンテンツ プレースホルダー 2"/>
          <p:cNvSpPr txBox="1"/>
          <p:nvPr/>
        </p:nvSpPr>
        <p:spPr>
          <a:xfrm>
            <a:off x="457200" y="1078485"/>
            <a:ext cx="8229600" cy="39369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どのように開発・検証を進めていきたいかについて、ご記載ください。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本事業で実施したい内容を具体的に記載してください。 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例：コンセプト検証、試作品開発、試作品改良、成分・品質確認、ユーザーヒアリング、テスト販売、アンケート調査、価格検証、販路検証等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本事業の伴走支援に期待する内容を記載してください。</a:t>
            </a:r>
            <a:b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例：商品コンセプト整理、顧客設定、検証設計、販路仮説、事業計画整理、プロモーション助言等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実施スケジュールなどを記載してください。</a:t>
            </a:r>
          </a:p>
        </p:txBody>
      </p:sp>
      <p:sp>
        <p:nvSpPr>
          <p:cNvPr id="1152" name="フリーフォーム 47"/>
          <p:cNvSpPr>
            <a:spLocks noChangeAspect="1"/>
          </p:cNvSpPr>
          <p:nvPr/>
        </p:nvSpPr>
        <p:spPr bwMode="gray">
          <a:xfrm>
            <a:off x="539552" y="5915572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2" name="四角形: 角を丸くする 2">
            <a:extLst>
              <a:ext uri="{FF2B5EF4-FFF2-40B4-BE49-F238E27FC236}">
                <a16:creationId xmlns:a16="http://schemas.microsoft.com/office/drawing/2014/main" id="{2615FCD0-115C-96E0-84BC-E56A446DDAE8}"/>
              </a:ext>
            </a:extLst>
          </p:cNvPr>
          <p:cNvSpPr/>
          <p:nvPr/>
        </p:nvSpPr>
        <p:spPr>
          <a:xfrm>
            <a:off x="3203848" y="5373216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実現可能性</a:t>
            </a:r>
          </a:p>
        </p:txBody>
      </p:sp>
    </p:spTree>
    <p:extLst>
      <p:ext uri="{BB962C8B-B14F-4D97-AF65-F5344CB8AC3E}">
        <p14:creationId xmlns:p14="http://schemas.microsoft.com/office/powerpoint/2010/main" val="383108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正方形/長方形 4"/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56" name="タイトル 1"/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５　実施体制・過去実績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57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158" name="コンテンツ プレースホルダー 2"/>
          <p:cNvSpPr txBox="1"/>
          <p:nvPr/>
        </p:nvSpPr>
        <p:spPr>
          <a:xfrm>
            <a:off x="457200" y="1340769"/>
            <a:ext cx="8229600" cy="36724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実施体制及び過去実績について、ご記載ください。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本事業を実施する体制や役割分担を記載してください。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連携予定の市内企業・団体・店舗・農業者等があれば記載してください。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過去の商品開発、販売、実証、導入、研究開発等の実績を記載してください。</a:t>
            </a: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984F2C66-4BFF-7E54-C5DF-84B557970DB5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573624-9676-401E-A4F8-639460B6B7DA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3" name="四角形: 角を丸くする 7">
            <a:extLst>
              <a:ext uri="{FF2B5EF4-FFF2-40B4-BE49-F238E27FC236}">
                <a16:creationId xmlns:a16="http://schemas.microsoft.com/office/drawing/2014/main" id="{9B8B07F8-6EA0-7B9E-AA22-D234BE60E304}"/>
              </a:ext>
            </a:extLst>
          </p:cNvPr>
          <p:cNvSpPr/>
          <p:nvPr/>
        </p:nvSpPr>
        <p:spPr>
          <a:xfrm>
            <a:off x="251520" y="5241440"/>
            <a:ext cx="8712968" cy="1480035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【審査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実施内容、スケジュール、体制が具体的であるか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試作、検証、テストマーケティング等を一定期間内に実施できる見込みがあるか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必要な協力先、実施場所、対象者等について具体的な想定があるか</a:t>
            </a:r>
          </a:p>
        </p:txBody>
      </p:sp>
      <p:sp>
        <p:nvSpPr>
          <p:cNvPr id="4" name="フリーフォーム 47">
            <a:extLst>
              <a:ext uri="{FF2B5EF4-FFF2-40B4-BE49-F238E27FC236}">
                <a16:creationId xmlns:a16="http://schemas.microsoft.com/office/drawing/2014/main" id="{BB9906E2-F907-8374-339C-856AF293A206}"/>
              </a:ext>
            </a:extLst>
          </p:cNvPr>
          <p:cNvSpPr>
            <a:spLocks noChangeAspect="1"/>
          </p:cNvSpPr>
          <p:nvPr/>
        </p:nvSpPr>
        <p:spPr bwMode="gray">
          <a:xfrm>
            <a:off x="539552" y="5915572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5" name="四角形: 角を丸くする 2">
            <a:extLst>
              <a:ext uri="{FF2B5EF4-FFF2-40B4-BE49-F238E27FC236}">
                <a16:creationId xmlns:a16="http://schemas.microsoft.com/office/drawing/2014/main" id="{64F563BD-87A8-1670-7AF8-C170AC42D14A}"/>
              </a:ext>
            </a:extLst>
          </p:cNvPr>
          <p:cNvSpPr/>
          <p:nvPr/>
        </p:nvSpPr>
        <p:spPr>
          <a:xfrm>
            <a:off x="3203848" y="5373216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実現可能性</a:t>
            </a:r>
          </a:p>
        </p:txBody>
      </p:sp>
    </p:spTree>
    <p:extLst>
      <p:ext uri="{BB962C8B-B14F-4D97-AF65-F5344CB8AC3E}">
        <p14:creationId xmlns:p14="http://schemas.microsoft.com/office/powerpoint/2010/main" val="270431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正方形/長方形 4"/>
          <p:cNvSpPr/>
          <p:nvPr/>
        </p:nvSpPr>
        <p:spPr>
          <a:xfrm>
            <a:off x="0" y="0"/>
            <a:ext cx="9143999" cy="8525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40" name="タイトル 1"/>
          <p:cNvSpPr>
            <a:spLocks noGrp="1"/>
          </p:cNvSpPr>
          <p:nvPr>
            <p:ph type="title"/>
          </p:nvPr>
        </p:nvSpPr>
        <p:spPr>
          <a:xfrm>
            <a:off x="457200" y="132535"/>
            <a:ext cx="8229600" cy="719980"/>
          </a:xfrm>
        </p:spPr>
        <p:txBody>
          <a:bodyPr>
            <a:noAutofit/>
          </a:bodyPr>
          <a:lstStyle/>
          <a:p>
            <a:pPr algn="l"/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期待される効果・今後の展開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41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73624-9676-401E-A4F8-639460B6B7DA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1142" name="四角形: 角を丸くする 7"/>
          <p:cNvSpPr/>
          <p:nvPr/>
        </p:nvSpPr>
        <p:spPr>
          <a:xfrm>
            <a:off x="251520" y="5156608"/>
            <a:ext cx="8712968" cy="122472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100"/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【審査</a:t>
            </a: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ポイント</a:t>
            </a:r>
            <a:r>
              <a:rPr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】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事業終了後の事業化、継続展開、他事業者への横展開等の可能性があるか</a:t>
            </a:r>
          </a:p>
          <a:p>
            <a:pPr marL="1440000" indent="-34290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Yu Gothic UI" panose="020B0500000000000000" pitchFamily="50" charset="-128"/>
                <a:ea typeface="Yu Gothic UI" panose="020B0500000000000000" pitchFamily="50" charset="-128"/>
              </a:rPr>
              <a:t>今後の新商品・新サービス創出のモデルとなる可能性があるか</a:t>
            </a:r>
          </a:p>
        </p:txBody>
      </p:sp>
      <p:sp>
        <p:nvSpPr>
          <p:cNvPr id="1143" name="コンテンツ プレースホルダー 2"/>
          <p:cNvSpPr txBox="1"/>
          <p:nvPr/>
        </p:nvSpPr>
        <p:spPr>
          <a:xfrm>
            <a:off x="457200" y="1340769"/>
            <a:ext cx="8229600" cy="36724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108000" rIns="91440" bIns="10800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記載項目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課題解決のご提案による社会的インパクトについて、以下を含めてご記載ください。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本提案により、藤枝市民の健康・予防、生活の質、ウェルビーイングにどのような効果が期待されるかを記載してください。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事業化した場合の市場性や継続可能性を記載してください。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1">
              <a:buFont typeface="+mj-lt"/>
              <a:buAutoNum type="arabicPeriod"/>
            </a:pP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藤枝市内での継続展開や、他地域への展開可能性を記載してください。</a:t>
            </a:r>
          </a:p>
        </p:txBody>
      </p:sp>
      <p:sp>
        <p:nvSpPr>
          <p:cNvPr id="1144" name="フリーフォーム 47"/>
          <p:cNvSpPr>
            <a:spLocks noChangeAspect="1"/>
          </p:cNvSpPr>
          <p:nvPr/>
        </p:nvSpPr>
        <p:spPr bwMode="gray">
          <a:xfrm>
            <a:off x="539552" y="5498904"/>
            <a:ext cx="589880" cy="589880"/>
          </a:xfrm>
          <a:custGeom>
            <a:avLst/>
            <a:gdLst>
              <a:gd name="connsiteX0" fmla="*/ 2040317 w 4428000"/>
              <a:gd name="connsiteY0" fmla="*/ 3173095 h 4428000"/>
              <a:gd name="connsiteX1" fmla="*/ 2083357 w 4428000"/>
              <a:gd name="connsiteY1" fmla="*/ 3421720 h 4428000"/>
              <a:gd name="connsiteX2" fmla="*/ 2339852 w 4428000"/>
              <a:gd name="connsiteY2" fmla="*/ 3421720 h 4428000"/>
              <a:gd name="connsiteX3" fmla="*/ 2382893 w 4428000"/>
              <a:gd name="connsiteY3" fmla="*/ 3173095 h 4428000"/>
              <a:gd name="connsiteX4" fmla="*/ 1839976 w 4428000"/>
              <a:gd name="connsiteY4" fmla="*/ 3074977 h 4428000"/>
              <a:gd name="connsiteX5" fmla="*/ 1840608 w 4428000"/>
              <a:gd name="connsiteY5" fmla="*/ 3076150 h 4428000"/>
              <a:gd name="connsiteX6" fmla="*/ 1842211 w 4428000"/>
              <a:gd name="connsiteY6" fmla="*/ 3083962 h 4428000"/>
              <a:gd name="connsiteX7" fmla="*/ 1841997 w 4428000"/>
              <a:gd name="connsiteY7" fmla="*/ 3086699 h 4428000"/>
              <a:gd name="connsiteX8" fmla="*/ 1839976 w 4428000"/>
              <a:gd name="connsiteY8" fmla="*/ 3074977 h 4428000"/>
              <a:gd name="connsiteX9" fmla="*/ 2210626 w 4428000"/>
              <a:gd name="connsiteY9" fmla="*/ 1580512 h 4428000"/>
              <a:gd name="connsiteX10" fmla="*/ 1706626 w 4428000"/>
              <a:gd name="connsiteY10" fmla="*/ 2084512 h 4428000"/>
              <a:gd name="connsiteX11" fmla="*/ 1792701 w 4428000"/>
              <a:gd name="connsiteY11" fmla="*/ 2366304 h 4428000"/>
              <a:gd name="connsiteX12" fmla="*/ 1908085 w 4428000"/>
              <a:gd name="connsiteY12" fmla="*/ 2561814 h 4428000"/>
              <a:gd name="connsiteX13" fmla="*/ 2016159 w 4428000"/>
              <a:gd name="connsiteY13" fmla="*/ 2794504 h 4428000"/>
              <a:gd name="connsiteX14" fmla="*/ 2022976 w 4428000"/>
              <a:gd name="connsiteY14" fmla="*/ 2852589 h 4428000"/>
              <a:gd name="connsiteX15" fmla="*/ 2022976 w 4428000"/>
              <a:gd name="connsiteY15" fmla="*/ 2993095 h 4428000"/>
              <a:gd name="connsiteX16" fmla="*/ 2120593 w 4428000"/>
              <a:gd name="connsiteY16" fmla="*/ 2993095 h 4428000"/>
              <a:gd name="connsiteX17" fmla="*/ 2120593 w 4428000"/>
              <a:gd name="connsiteY17" fmla="*/ 2441737 h 4428000"/>
              <a:gd name="connsiteX18" fmla="*/ 2026980 w 4428000"/>
              <a:gd name="connsiteY18" fmla="*/ 2348125 h 4428000"/>
              <a:gd name="connsiteX19" fmla="*/ 2026980 w 4428000"/>
              <a:gd name="connsiteY19" fmla="*/ 2220845 h 4428000"/>
              <a:gd name="connsiteX20" fmla="*/ 2090620 w 4428000"/>
              <a:gd name="connsiteY20" fmla="*/ 2194485 h 4428000"/>
              <a:gd name="connsiteX21" fmla="*/ 2154259 w 4428000"/>
              <a:gd name="connsiteY21" fmla="*/ 2220845 h 4428000"/>
              <a:gd name="connsiteX22" fmla="*/ 2210592 w 4428000"/>
              <a:gd name="connsiteY22" fmla="*/ 2277178 h 4428000"/>
              <a:gd name="connsiteX23" fmla="*/ 2266925 w 4428000"/>
              <a:gd name="connsiteY23" fmla="*/ 2220845 h 4428000"/>
              <a:gd name="connsiteX24" fmla="*/ 2330566 w 4428000"/>
              <a:gd name="connsiteY24" fmla="*/ 2194485 h 4428000"/>
              <a:gd name="connsiteX25" fmla="*/ 2394205 w 4428000"/>
              <a:gd name="connsiteY25" fmla="*/ 2220845 h 4428000"/>
              <a:gd name="connsiteX26" fmla="*/ 2394206 w 4428000"/>
              <a:gd name="connsiteY26" fmla="*/ 2348125 h 4428000"/>
              <a:gd name="connsiteX27" fmla="*/ 2300593 w 4428000"/>
              <a:gd name="connsiteY27" fmla="*/ 2441738 h 4428000"/>
              <a:gd name="connsiteX28" fmla="*/ 2300593 w 4428000"/>
              <a:gd name="connsiteY28" fmla="*/ 2993095 h 4428000"/>
              <a:gd name="connsiteX29" fmla="*/ 2398277 w 4428000"/>
              <a:gd name="connsiteY29" fmla="*/ 2993095 h 4428000"/>
              <a:gd name="connsiteX30" fmla="*/ 2398277 w 4428000"/>
              <a:gd name="connsiteY30" fmla="*/ 2852589 h 4428000"/>
              <a:gd name="connsiteX31" fmla="*/ 2405094 w 4428000"/>
              <a:gd name="connsiteY31" fmla="*/ 2794504 h 4428000"/>
              <a:gd name="connsiteX32" fmla="*/ 2503643 w 4428000"/>
              <a:gd name="connsiteY32" fmla="*/ 2590388 h 4428000"/>
              <a:gd name="connsiteX33" fmla="*/ 2628551 w 4428000"/>
              <a:gd name="connsiteY33" fmla="*/ 2366304 h 4428000"/>
              <a:gd name="connsiteX34" fmla="*/ 2714626 w 4428000"/>
              <a:gd name="connsiteY34" fmla="*/ 2084512 h 4428000"/>
              <a:gd name="connsiteX35" fmla="*/ 2210626 w 4428000"/>
              <a:gd name="connsiteY35" fmla="*/ 1580512 h 4428000"/>
              <a:gd name="connsiteX36" fmla="*/ 2210626 w 4428000"/>
              <a:gd name="connsiteY36" fmla="*/ 1400512 h 4428000"/>
              <a:gd name="connsiteX37" fmla="*/ 2894626 w 4428000"/>
              <a:gd name="connsiteY37" fmla="*/ 2084512 h 4428000"/>
              <a:gd name="connsiteX38" fmla="*/ 2768432 w 4428000"/>
              <a:gd name="connsiteY38" fmla="*/ 2480471 h 4428000"/>
              <a:gd name="connsiteX39" fmla="*/ 2671955 w 4428000"/>
              <a:gd name="connsiteY39" fmla="*/ 2632230 h 4428000"/>
              <a:gd name="connsiteX40" fmla="*/ 2578277 w 4428000"/>
              <a:gd name="connsiteY40" fmla="*/ 2852589 h 4428000"/>
              <a:gd name="connsiteX41" fmla="*/ 2578277 w 4428000"/>
              <a:gd name="connsiteY41" fmla="*/ 3074177 h 4428000"/>
              <a:gd name="connsiteX42" fmla="*/ 2577195 w 4428000"/>
              <a:gd name="connsiteY42" fmla="*/ 3105940 h 4428000"/>
              <a:gd name="connsiteX43" fmla="*/ 2507000 w 4428000"/>
              <a:gd name="connsiteY43" fmla="*/ 3511430 h 4428000"/>
              <a:gd name="connsiteX44" fmla="*/ 2507058 w 4428000"/>
              <a:gd name="connsiteY44" fmla="*/ 3511720 h 4428000"/>
              <a:gd name="connsiteX45" fmla="*/ 2417058 w 4428000"/>
              <a:gd name="connsiteY45" fmla="*/ 3601720 h 4428000"/>
              <a:gd name="connsiteX46" fmla="*/ 2004127 w 4428000"/>
              <a:gd name="connsiteY46" fmla="*/ 3601720 h 4428000"/>
              <a:gd name="connsiteX47" fmla="*/ 1914127 w 4428000"/>
              <a:gd name="connsiteY47" fmla="*/ 3511720 h 4428000"/>
              <a:gd name="connsiteX48" fmla="*/ 1846014 w 4428000"/>
              <a:gd name="connsiteY48" fmla="*/ 3105940 h 4428000"/>
              <a:gd name="connsiteX49" fmla="*/ 1842500 w 4428000"/>
              <a:gd name="connsiteY49" fmla="*/ 3085370 h 4428000"/>
              <a:gd name="connsiteX50" fmla="*/ 1842211 w 4428000"/>
              <a:gd name="connsiteY50" fmla="*/ 3083962 h 4428000"/>
              <a:gd name="connsiteX51" fmla="*/ 1842976 w 4428000"/>
              <a:gd name="connsiteY51" fmla="*/ 3074177 h 4428000"/>
              <a:gd name="connsiteX52" fmla="*/ 1842976 w 4428000"/>
              <a:gd name="connsiteY52" fmla="*/ 2852589 h 4428000"/>
              <a:gd name="connsiteX53" fmla="*/ 1749298 w 4428000"/>
              <a:gd name="connsiteY53" fmla="*/ 2646517 h 4428000"/>
              <a:gd name="connsiteX54" fmla="*/ 1652821 w 4428000"/>
              <a:gd name="connsiteY54" fmla="*/ 2480471 h 4428000"/>
              <a:gd name="connsiteX55" fmla="*/ 1526626 w 4428000"/>
              <a:gd name="connsiteY55" fmla="*/ 2084512 h 4428000"/>
              <a:gd name="connsiteX56" fmla="*/ 2210626 w 4428000"/>
              <a:gd name="connsiteY56" fmla="*/ 1400512 h 4428000"/>
              <a:gd name="connsiteX57" fmla="*/ 2900125 w 4428000"/>
              <a:gd name="connsiteY57" fmla="*/ 1007814 h 4428000"/>
              <a:gd name="connsiteX58" fmla="*/ 2934000 w 4428000"/>
              <a:gd name="connsiteY58" fmla="*/ 1019205 h 4428000"/>
              <a:gd name="connsiteX59" fmla="*/ 2966943 w 4428000"/>
              <a:gd name="connsiteY59" fmla="*/ 1142147 h 4428000"/>
              <a:gd name="connsiteX60" fmla="*/ 2822943 w 4428000"/>
              <a:gd name="connsiteY60" fmla="*/ 1391563 h 4428000"/>
              <a:gd name="connsiteX61" fmla="*/ 2700000 w 4428000"/>
              <a:gd name="connsiteY61" fmla="*/ 1424505 h 4428000"/>
              <a:gd name="connsiteX62" fmla="*/ 2667058 w 4428000"/>
              <a:gd name="connsiteY62" fmla="*/ 1301563 h 4428000"/>
              <a:gd name="connsiteX63" fmla="*/ 2811058 w 4428000"/>
              <a:gd name="connsiteY63" fmla="*/ 1052147 h 4428000"/>
              <a:gd name="connsiteX64" fmla="*/ 2900125 w 4428000"/>
              <a:gd name="connsiteY64" fmla="*/ 1007814 h 4428000"/>
              <a:gd name="connsiteX65" fmla="*/ 1527875 w 4428000"/>
              <a:gd name="connsiteY65" fmla="*/ 1007814 h 4428000"/>
              <a:gd name="connsiteX66" fmla="*/ 1616943 w 4428000"/>
              <a:gd name="connsiteY66" fmla="*/ 1052147 h 4428000"/>
              <a:gd name="connsiteX67" fmla="*/ 1760943 w 4428000"/>
              <a:gd name="connsiteY67" fmla="*/ 1301563 h 4428000"/>
              <a:gd name="connsiteX68" fmla="*/ 1728000 w 4428000"/>
              <a:gd name="connsiteY68" fmla="*/ 1424505 h 4428000"/>
              <a:gd name="connsiteX69" fmla="*/ 1605058 w 4428000"/>
              <a:gd name="connsiteY69" fmla="*/ 1391563 h 4428000"/>
              <a:gd name="connsiteX70" fmla="*/ 1461057 w 4428000"/>
              <a:gd name="connsiteY70" fmla="*/ 1142147 h 4428000"/>
              <a:gd name="connsiteX71" fmla="*/ 1494000 w 4428000"/>
              <a:gd name="connsiteY71" fmla="*/ 1019205 h 4428000"/>
              <a:gd name="connsiteX72" fmla="*/ 1527875 w 4428000"/>
              <a:gd name="connsiteY72" fmla="*/ 1007814 h 4428000"/>
              <a:gd name="connsiteX73" fmla="*/ 2214000 w 4428000"/>
              <a:gd name="connsiteY73" fmla="*/ 826281 h 4428000"/>
              <a:gd name="connsiteX74" fmla="*/ 2304000 w 4428000"/>
              <a:gd name="connsiteY74" fmla="*/ 916281 h 4428000"/>
              <a:gd name="connsiteX75" fmla="*/ 2304000 w 4428000"/>
              <a:gd name="connsiteY75" fmla="*/ 1204281 h 4428000"/>
              <a:gd name="connsiteX76" fmla="*/ 2214000 w 4428000"/>
              <a:gd name="connsiteY76" fmla="*/ 1294281 h 4428000"/>
              <a:gd name="connsiteX77" fmla="*/ 2124000 w 4428000"/>
              <a:gd name="connsiteY77" fmla="*/ 1204281 h 4428000"/>
              <a:gd name="connsiteX78" fmla="*/ 2124000 w 4428000"/>
              <a:gd name="connsiteY78" fmla="*/ 916281 h 4428000"/>
              <a:gd name="connsiteX79" fmla="*/ 2214000 w 4428000"/>
              <a:gd name="connsiteY79" fmla="*/ 826281 h 4428000"/>
              <a:gd name="connsiteX80" fmla="*/ 2214000 w 4428000"/>
              <a:gd name="connsiteY80" fmla="*/ 180000 h 4428000"/>
              <a:gd name="connsiteX81" fmla="*/ 180000 w 4428000"/>
              <a:gd name="connsiteY81" fmla="*/ 2214000 h 4428000"/>
              <a:gd name="connsiteX82" fmla="*/ 2214000 w 4428000"/>
              <a:gd name="connsiteY82" fmla="*/ 4248000 h 4428000"/>
              <a:gd name="connsiteX83" fmla="*/ 4248000 w 4428000"/>
              <a:gd name="connsiteY83" fmla="*/ 2214000 h 4428000"/>
              <a:gd name="connsiteX84" fmla="*/ 2214000 w 4428000"/>
              <a:gd name="connsiteY84" fmla="*/ 180000 h 4428000"/>
              <a:gd name="connsiteX85" fmla="*/ 2214000 w 4428000"/>
              <a:gd name="connsiteY85" fmla="*/ 0 h 4428000"/>
              <a:gd name="connsiteX86" fmla="*/ 4428000 w 4428000"/>
              <a:gd name="connsiteY86" fmla="*/ 2214000 h 4428000"/>
              <a:gd name="connsiteX87" fmla="*/ 2214000 w 4428000"/>
              <a:gd name="connsiteY87" fmla="*/ 4428000 h 4428000"/>
              <a:gd name="connsiteX88" fmla="*/ 0 w 4428000"/>
              <a:gd name="connsiteY88" fmla="*/ 2214000 h 4428000"/>
              <a:gd name="connsiteX89" fmla="*/ 2214000 w 4428000"/>
              <a:gd name="connsiteY89" fmla="*/ 0 h 44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428000" h="4428000">
                <a:moveTo>
                  <a:pt x="2040317" y="3173095"/>
                </a:moveTo>
                <a:lnTo>
                  <a:pt x="2083357" y="3421720"/>
                </a:lnTo>
                <a:lnTo>
                  <a:pt x="2339852" y="3421720"/>
                </a:lnTo>
                <a:lnTo>
                  <a:pt x="2382893" y="3173095"/>
                </a:lnTo>
                <a:close/>
                <a:moveTo>
                  <a:pt x="1839976" y="3074977"/>
                </a:moveTo>
                <a:cubicBezTo>
                  <a:pt x="1840017" y="3074394"/>
                  <a:pt x="1840208" y="3074602"/>
                  <a:pt x="1840608" y="3076150"/>
                </a:cubicBezTo>
                <a:lnTo>
                  <a:pt x="1842211" y="3083962"/>
                </a:lnTo>
                <a:lnTo>
                  <a:pt x="1841997" y="3086699"/>
                </a:lnTo>
                <a:cubicBezTo>
                  <a:pt x="1841070" y="3085589"/>
                  <a:pt x="1839851" y="3076726"/>
                  <a:pt x="1839976" y="3074977"/>
                </a:cubicBezTo>
                <a:close/>
                <a:moveTo>
                  <a:pt x="2210626" y="1580512"/>
                </a:moveTo>
                <a:cubicBezTo>
                  <a:pt x="1932274" y="1580512"/>
                  <a:pt x="1706626" y="1806160"/>
                  <a:pt x="1706626" y="2084512"/>
                </a:cubicBezTo>
                <a:cubicBezTo>
                  <a:pt x="1706626" y="2188894"/>
                  <a:pt x="1738358" y="2285865"/>
                  <a:pt x="1792701" y="2366304"/>
                </a:cubicBezTo>
                <a:cubicBezTo>
                  <a:pt x="1830369" y="2428299"/>
                  <a:pt x="1877560" y="2499819"/>
                  <a:pt x="1908085" y="2561814"/>
                </a:cubicBezTo>
                <a:cubicBezTo>
                  <a:pt x="1944903" y="2628264"/>
                  <a:pt x="1979341" y="2713766"/>
                  <a:pt x="2016159" y="2794504"/>
                </a:cubicBezTo>
                <a:cubicBezTo>
                  <a:pt x="2023004" y="2819949"/>
                  <a:pt x="2021840" y="2825027"/>
                  <a:pt x="2022976" y="2852589"/>
                </a:cubicBezTo>
                <a:lnTo>
                  <a:pt x="2022976" y="2993095"/>
                </a:lnTo>
                <a:lnTo>
                  <a:pt x="2120593" y="2993095"/>
                </a:lnTo>
                <a:lnTo>
                  <a:pt x="2120593" y="2441737"/>
                </a:lnTo>
                <a:lnTo>
                  <a:pt x="2026980" y="2348125"/>
                </a:lnTo>
                <a:cubicBezTo>
                  <a:pt x="1991833" y="2312977"/>
                  <a:pt x="1991833" y="2255993"/>
                  <a:pt x="2026980" y="2220845"/>
                </a:cubicBezTo>
                <a:cubicBezTo>
                  <a:pt x="2044554" y="2203271"/>
                  <a:pt x="2067587" y="2194485"/>
                  <a:pt x="2090620" y="2194485"/>
                </a:cubicBezTo>
                <a:cubicBezTo>
                  <a:pt x="2113653" y="2194485"/>
                  <a:pt x="2136686" y="2203271"/>
                  <a:pt x="2154259" y="2220845"/>
                </a:cubicBezTo>
                <a:lnTo>
                  <a:pt x="2210592" y="2277178"/>
                </a:lnTo>
                <a:lnTo>
                  <a:pt x="2266925" y="2220845"/>
                </a:lnTo>
                <a:cubicBezTo>
                  <a:pt x="2284499" y="2203271"/>
                  <a:pt x="2307532" y="2194485"/>
                  <a:pt x="2330566" y="2194485"/>
                </a:cubicBezTo>
                <a:cubicBezTo>
                  <a:pt x="2353599" y="2194485"/>
                  <a:pt x="2376632" y="2203271"/>
                  <a:pt x="2394205" y="2220845"/>
                </a:cubicBezTo>
                <a:cubicBezTo>
                  <a:pt x="2429352" y="2255993"/>
                  <a:pt x="2429353" y="2312978"/>
                  <a:pt x="2394206" y="2348125"/>
                </a:cubicBezTo>
                <a:lnTo>
                  <a:pt x="2300593" y="2441738"/>
                </a:lnTo>
                <a:lnTo>
                  <a:pt x="2300593" y="2993095"/>
                </a:lnTo>
                <a:lnTo>
                  <a:pt x="2398277" y="2993095"/>
                </a:lnTo>
                <a:lnTo>
                  <a:pt x="2398277" y="2852589"/>
                </a:lnTo>
                <a:cubicBezTo>
                  <a:pt x="2399413" y="2825027"/>
                  <a:pt x="2398249" y="2819949"/>
                  <a:pt x="2405094" y="2794504"/>
                </a:cubicBezTo>
                <a:lnTo>
                  <a:pt x="2503643" y="2590388"/>
                </a:lnTo>
                <a:cubicBezTo>
                  <a:pt x="2540886" y="2519021"/>
                  <a:pt x="2592197" y="2423629"/>
                  <a:pt x="2628551" y="2366304"/>
                </a:cubicBezTo>
                <a:cubicBezTo>
                  <a:pt x="2682895" y="2285865"/>
                  <a:pt x="2714626" y="2188894"/>
                  <a:pt x="2714626" y="2084512"/>
                </a:cubicBezTo>
                <a:cubicBezTo>
                  <a:pt x="2714626" y="1806160"/>
                  <a:pt x="2488978" y="1580512"/>
                  <a:pt x="2210626" y="1580512"/>
                </a:cubicBezTo>
                <a:close/>
                <a:moveTo>
                  <a:pt x="2210626" y="1400512"/>
                </a:moveTo>
                <a:cubicBezTo>
                  <a:pt x="2588389" y="1400512"/>
                  <a:pt x="2894626" y="1706749"/>
                  <a:pt x="2894626" y="2084512"/>
                </a:cubicBezTo>
                <a:cubicBezTo>
                  <a:pt x="2894626" y="2232076"/>
                  <a:pt x="2847898" y="2368726"/>
                  <a:pt x="2768432" y="2480471"/>
                </a:cubicBezTo>
                <a:cubicBezTo>
                  <a:pt x="2737860" y="2527882"/>
                  <a:pt x="2690621" y="2596725"/>
                  <a:pt x="2671955" y="2632230"/>
                </a:cubicBezTo>
                <a:cubicBezTo>
                  <a:pt x="2644698" y="2693777"/>
                  <a:pt x="2580659" y="2812064"/>
                  <a:pt x="2578277" y="2852589"/>
                </a:cubicBezTo>
                <a:cubicBezTo>
                  <a:pt x="2573514" y="2916926"/>
                  <a:pt x="2578277" y="3000314"/>
                  <a:pt x="2578277" y="3074177"/>
                </a:cubicBezTo>
                <a:cubicBezTo>
                  <a:pt x="2577916" y="3084765"/>
                  <a:pt x="2577556" y="3095352"/>
                  <a:pt x="2577195" y="3105940"/>
                </a:cubicBezTo>
                <a:lnTo>
                  <a:pt x="2507000" y="3511430"/>
                </a:lnTo>
                <a:cubicBezTo>
                  <a:pt x="2507019" y="3511527"/>
                  <a:pt x="2507039" y="3511623"/>
                  <a:pt x="2507058" y="3511720"/>
                </a:cubicBezTo>
                <a:cubicBezTo>
                  <a:pt x="2507058" y="3561426"/>
                  <a:pt x="2466764" y="3601720"/>
                  <a:pt x="2417058" y="3601720"/>
                </a:cubicBezTo>
                <a:lnTo>
                  <a:pt x="2004127" y="3601720"/>
                </a:lnTo>
                <a:cubicBezTo>
                  <a:pt x="1954421" y="3601720"/>
                  <a:pt x="1914127" y="3561426"/>
                  <a:pt x="1914127" y="3511720"/>
                </a:cubicBezTo>
                <a:lnTo>
                  <a:pt x="1846014" y="3105940"/>
                </a:lnTo>
                <a:cubicBezTo>
                  <a:pt x="1844532" y="3096825"/>
                  <a:pt x="1843381" y="3090152"/>
                  <a:pt x="1842500" y="3085370"/>
                </a:cubicBezTo>
                <a:lnTo>
                  <a:pt x="1842211" y="3083962"/>
                </a:lnTo>
                <a:lnTo>
                  <a:pt x="1842976" y="3074177"/>
                </a:lnTo>
                <a:cubicBezTo>
                  <a:pt x="1842976" y="3000314"/>
                  <a:pt x="1847739" y="2893114"/>
                  <a:pt x="1842976" y="2852589"/>
                </a:cubicBezTo>
                <a:cubicBezTo>
                  <a:pt x="1838213" y="2809683"/>
                  <a:pt x="1764649" y="2667582"/>
                  <a:pt x="1749298" y="2646517"/>
                </a:cubicBezTo>
                <a:cubicBezTo>
                  <a:pt x="1732221" y="2619743"/>
                  <a:pt x="1679425" y="2512007"/>
                  <a:pt x="1652821" y="2480471"/>
                </a:cubicBezTo>
                <a:cubicBezTo>
                  <a:pt x="1573354" y="2368726"/>
                  <a:pt x="1526626" y="2232076"/>
                  <a:pt x="1526626" y="2084512"/>
                </a:cubicBezTo>
                <a:cubicBezTo>
                  <a:pt x="1526626" y="1706749"/>
                  <a:pt x="1832863" y="1400512"/>
                  <a:pt x="2210626" y="1400512"/>
                </a:cubicBezTo>
                <a:close/>
                <a:moveTo>
                  <a:pt x="2900125" y="1007814"/>
                </a:moveTo>
                <a:cubicBezTo>
                  <a:pt x="2911727" y="1009254"/>
                  <a:pt x="2923239" y="1012992"/>
                  <a:pt x="2934000" y="1019205"/>
                </a:cubicBezTo>
                <a:cubicBezTo>
                  <a:pt x="2977047" y="1044058"/>
                  <a:pt x="2991796" y="1099101"/>
                  <a:pt x="2966943" y="1142147"/>
                </a:cubicBezTo>
                <a:lnTo>
                  <a:pt x="2822943" y="1391563"/>
                </a:lnTo>
                <a:cubicBezTo>
                  <a:pt x="2798090" y="1434609"/>
                  <a:pt x="2743047" y="1449358"/>
                  <a:pt x="2700000" y="1424505"/>
                </a:cubicBezTo>
                <a:cubicBezTo>
                  <a:pt x="2656954" y="1399652"/>
                  <a:pt x="2642205" y="1344609"/>
                  <a:pt x="2667058" y="1301563"/>
                </a:cubicBezTo>
                <a:lnTo>
                  <a:pt x="2811058" y="1052147"/>
                </a:lnTo>
                <a:cubicBezTo>
                  <a:pt x="2829697" y="1019862"/>
                  <a:pt x="2865319" y="1003495"/>
                  <a:pt x="2900125" y="1007814"/>
                </a:cubicBezTo>
                <a:close/>
                <a:moveTo>
                  <a:pt x="1527875" y="1007814"/>
                </a:moveTo>
                <a:cubicBezTo>
                  <a:pt x="1562681" y="1003495"/>
                  <a:pt x="1598303" y="1019862"/>
                  <a:pt x="1616943" y="1052147"/>
                </a:cubicBezTo>
                <a:lnTo>
                  <a:pt x="1760943" y="1301563"/>
                </a:lnTo>
                <a:cubicBezTo>
                  <a:pt x="1785796" y="1344609"/>
                  <a:pt x="1771047" y="1399652"/>
                  <a:pt x="1728000" y="1424505"/>
                </a:cubicBezTo>
                <a:cubicBezTo>
                  <a:pt x="1684954" y="1449358"/>
                  <a:pt x="1629911" y="1434609"/>
                  <a:pt x="1605058" y="1391563"/>
                </a:cubicBezTo>
                <a:lnTo>
                  <a:pt x="1461057" y="1142147"/>
                </a:lnTo>
                <a:cubicBezTo>
                  <a:pt x="1436204" y="1099101"/>
                  <a:pt x="1450953" y="1044058"/>
                  <a:pt x="1494000" y="1019205"/>
                </a:cubicBezTo>
                <a:cubicBezTo>
                  <a:pt x="1504761" y="1012992"/>
                  <a:pt x="1516273" y="1009254"/>
                  <a:pt x="1527875" y="1007814"/>
                </a:cubicBezTo>
                <a:close/>
                <a:moveTo>
                  <a:pt x="2214000" y="826281"/>
                </a:moveTo>
                <a:cubicBezTo>
                  <a:pt x="2263706" y="826281"/>
                  <a:pt x="2304000" y="866575"/>
                  <a:pt x="2304000" y="916281"/>
                </a:cubicBezTo>
                <a:lnTo>
                  <a:pt x="2304000" y="1204281"/>
                </a:lnTo>
                <a:cubicBezTo>
                  <a:pt x="2304000" y="1253987"/>
                  <a:pt x="2263706" y="1294281"/>
                  <a:pt x="2214000" y="1294281"/>
                </a:cubicBezTo>
                <a:cubicBezTo>
                  <a:pt x="2164294" y="1294281"/>
                  <a:pt x="2124000" y="1253987"/>
                  <a:pt x="2124000" y="1204281"/>
                </a:cubicBezTo>
                <a:lnTo>
                  <a:pt x="2124000" y="916281"/>
                </a:lnTo>
                <a:cubicBezTo>
                  <a:pt x="2124000" y="866575"/>
                  <a:pt x="2164294" y="826281"/>
                  <a:pt x="2214000" y="826281"/>
                </a:cubicBezTo>
                <a:close/>
                <a:moveTo>
                  <a:pt x="2214000" y="180000"/>
                </a:moveTo>
                <a:cubicBezTo>
                  <a:pt x="1090653" y="180000"/>
                  <a:pt x="180000" y="1090653"/>
                  <a:pt x="180000" y="2214000"/>
                </a:cubicBezTo>
                <a:cubicBezTo>
                  <a:pt x="180000" y="3337347"/>
                  <a:pt x="1090653" y="4248000"/>
                  <a:pt x="2214000" y="4248000"/>
                </a:cubicBezTo>
                <a:cubicBezTo>
                  <a:pt x="3337347" y="4248000"/>
                  <a:pt x="4248000" y="3337347"/>
                  <a:pt x="4248000" y="2214000"/>
                </a:cubicBezTo>
                <a:cubicBezTo>
                  <a:pt x="4248000" y="1090653"/>
                  <a:pt x="3337347" y="180000"/>
                  <a:pt x="2214000" y="180000"/>
                </a:cubicBezTo>
                <a:close/>
                <a:moveTo>
                  <a:pt x="2214000" y="0"/>
                </a:moveTo>
                <a:cubicBezTo>
                  <a:pt x="3436758" y="0"/>
                  <a:pt x="4428000" y="991242"/>
                  <a:pt x="4428000" y="2214000"/>
                </a:cubicBezTo>
                <a:cubicBezTo>
                  <a:pt x="4428000" y="3436758"/>
                  <a:pt x="3436758" y="4428000"/>
                  <a:pt x="2214000" y="4428000"/>
                </a:cubicBezTo>
                <a:cubicBezTo>
                  <a:pt x="991242" y="4428000"/>
                  <a:pt x="0" y="3436758"/>
                  <a:pt x="0" y="2214000"/>
                </a:cubicBezTo>
                <a:cubicBezTo>
                  <a:pt x="0" y="991242"/>
                  <a:pt x="991242" y="0"/>
                  <a:pt x="2214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ja-JP" altLang="en-US" sz="1200">
              <a:solidFill>
                <a:schemeClr val="accent6"/>
              </a:solidFill>
              <a:sym typeface="+mn-lt"/>
            </a:endParaRPr>
          </a:p>
        </p:txBody>
      </p:sp>
      <p:sp>
        <p:nvSpPr>
          <p:cNvPr id="1145" name="四角形: 角を丸くする 2"/>
          <p:cNvSpPr/>
          <p:nvPr/>
        </p:nvSpPr>
        <p:spPr>
          <a:xfrm>
            <a:off x="3203848" y="5229200"/>
            <a:ext cx="2448272" cy="216024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波及効果・発展可能性</a:t>
            </a:r>
          </a:p>
        </p:txBody>
      </p:sp>
    </p:spTree>
    <p:extLst>
      <p:ext uri="{BB962C8B-B14F-4D97-AF65-F5344CB8AC3E}">
        <p14:creationId xmlns:p14="http://schemas.microsoft.com/office/powerpoint/2010/main" val="145058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833585-4400-4e4f-b105-7d51f33cfbe3">
      <Terms xmlns="http://schemas.microsoft.com/office/infopath/2007/PartnerControls"/>
    </lcf76f155ced4ddcb4097134ff3c332f>
    <TaxCatchAll xmlns="7694f3f8-5f60-4675-9d51-cb2a8cbfbd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2C8AE6ABB266D49A1EB862ADC5B9B3C" ma:contentTypeVersion="10" ma:contentTypeDescription="新しいドキュメントを作成します。" ma:contentTypeScope="" ma:versionID="aff8461c269e2817c400ea0f72de471b">
  <xsd:schema xmlns:xsd="http://www.w3.org/2001/XMLSchema" xmlns:xs="http://www.w3.org/2001/XMLSchema" xmlns:p="http://schemas.microsoft.com/office/2006/metadata/properties" xmlns:ns2="69833585-4400-4e4f-b105-7d51f33cfbe3" xmlns:ns3="7694f3f8-5f60-4675-9d51-cb2a8cbfbdcc" targetNamespace="http://schemas.microsoft.com/office/2006/metadata/properties" ma:root="true" ma:fieldsID="825bb8b2c5d3edb54d266c616b070b63" ns2:_="" ns3:_="">
    <xsd:import namespace="69833585-4400-4e4f-b105-7d51f33cfbe3"/>
    <xsd:import namespace="7694f3f8-5f60-4675-9d51-cb2a8cbfbd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33585-4400-4e4f-b105-7d51f33cf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798d900d-0589-4081-96eb-513de833a5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94f3f8-5f60-4675-9d51-cb2a8cbfbdc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ff70d69-2b9d-4800-8f5f-9a3e87fe2ef0}" ma:internalName="TaxCatchAll" ma:showField="CatchAllData" ma:web="7694f3f8-5f60-4675-9d51-cb2a8cbfbd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AAFC5B-4174-44B4-A17A-5AFEA819AD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59E4C3-D62B-473B-A219-F985FBB53E1C}">
  <ds:schemaRefs>
    <ds:schemaRef ds:uri="http://schemas.microsoft.com/office/2006/metadata/properties"/>
    <ds:schemaRef ds:uri="http://schemas.microsoft.com/office/infopath/2007/PartnerControls"/>
    <ds:schemaRef ds:uri="8d059d5e-76a0-4621-9839-80964c46ae2f"/>
    <ds:schemaRef ds:uri="3047226c-1687-4dd3-ac45-7f4eb54a0efb"/>
    <ds:schemaRef ds:uri="69833585-4400-4e4f-b105-7d51f33cfbe3"/>
    <ds:schemaRef ds:uri="7694f3f8-5f60-4675-9d51-cb2a8cbfbdcc"/>
  </ds:schemaRefs>
</ds:datastoreItem>
</file>

<file path=customXml/itemProps3.xml><?xml version="1.0" encoding="utf-8"?>
<ds:datastoreItem xmlns:ds="http://schemas.openxmlformats.org/officeDocument/2006/customXml" ds:itemID="{C07B7F57-F255-4D24-82B2-BC606489B3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833585-4400-4e4f-b105-7d51f33cfbe3"/>
    <ds:schemaRef ds:uri="7694f3f8-5f60-4675-9d51-cb2a8cbfbd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948</Words>
  <Application>Microsoft Office PowerPoint</Application>
  <PresentationFormat>画面に合わせる (4:3)</PresentationFormat>
  <Paragraphs>85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ＭＳ Ｐゴシック</vt:lpstr>
      <vt:lpstr>Yu Gothic UI</vt:lpstr>
      <vt:lpstr>メイリオ</vt:lpstr>
      <vt:lpstr>Arial</vt:lpstr>
      <vt:lpstr>Calibri</vt:lpstr>
      <vt:lpstr>Wingdings</vt:lpstr>
      <vt:lpstr>Office ​​テーマ</vt:lpstr>
      <vt:lpstr>【提案する新商品・新サービスの名称】</vt:lpstr>
      <vt:lpstr>PowerPoint プレゼンテーション</vt:lpstr>
      <vt:lpstr>1　藤枝市での取組理由・解決したい課題</vt:lpstr>
      <vt:lpstr>2　ソリューション（商品・サービス）の内容</vt:lpstr>
      <vt:lpstr>3　新規性・独自性</vt:lpstr>
      <vt:lpstr>４　本事業で実施したい検証内容・伴走支援への期待</vt:lpstr>
      <vt:lpstr>５　実施体制・過去実績</vt:lpstr>
      <vt:lpstr>6　期待される効果・今後の展開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【提案する新商品・新サービスの名称】</dc:title>
  <cp:lastModifiedBy>産業政策課</cp:lastModifiedBy>
  <cp:revision>1</cp:revision>
  <dcterms:modified xsi:type="dcterms:W3CDTF">2026-08-31T07:58:59Z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2023-11-28T04:15:46Z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62bd8410-fcb3-4891-b828-3d8c082e26dc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0x010100C2C8AE6ABB266D49A1EB862ADC5B9B3C</vt:lpwstr>
  </property>
  <property fmtid="{D5CDD505-2E9C-101B-9397-08002B2CF9AE}" pid="10" name="MediaServiceImageTags">
    <vt:lpwstr/>
  </property>
</Properties>
</file>