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44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グラフ元表!$G$1</c:f>
              <c:strCache>
                <c:ptCount val="1"/>
                <c:pt idx="0">
                  <c:v>年少割合</c:v>
                </c:pt>
              </c:strCache>
            </c:strRef>
          </c:tx>
          <c:spPr>
            <a:solidFill>
              <a:srgbClr val="5B89C1"/>
            </a:solidFill>
            <a:ln>
              <a:noFill/>
            </a:ln>
          </c:spPr>
          <c:invertIfNegative val="0"/>
          <c:cat>
            <c:strRef>
              <c:f>グラフ元表!$F$2:$F$10</c:f>
              <c:strCache>
                <c:ptCount val="9"/>
                <c:pt idx="0">
                  <c:v>平成22年</c:v>
                </c:pt>
                <c:pt idx="1">
                  <c:v>平成23年</c:v>
                </c:pt>
                <c:pt idx="2">
                  <c:v>平成24年</c:v>
                </c:pt>
                <c:pt idx="3">
                  <c:v>平成25年</c:v>
                </c:pt>
                <c:pt idx="4">
                  <c:v>平成26年</c:v>
                </c:pt>
                <c:pt idx="5">
                  <c:v>平成27年</c:v>
                </c:pt>
                <c:pt idx="6">
                  <c:v>平成28年</c:v>
                </c:pt>
                <c:pt idx="7">
                  <c:v>平成29年</c:v>
                </c:pt>
                <c:pt idx="8">
                  <c:v>平成30年</c:v>
                </c:pt>
              </c:strCache>
            </c:strRef>
          </c:cat>
          <c:val>
            <c:numRef>
              <c:f>グラフ元表!$G$2:$G$10</c:f>
              <c:numCache>
                <c:formatCode>General</c:formatCode>
                <c:ptCount val="9"/>
                <c:pt idx="0">
                  <c:v>13.7</c:v>
                </c:pt>
                <c:pt idx="1">
                  <c:v>13.7</c:v>
                </c:pt>
                <c:pt idx="2">
                  <c:v>13.6</c:v>
                </c:pt>
                <c:pt idx="3">
                  <c:v>13.6</c:v>
                </c:pt>
                <c:pt idx="4" formatCode="#,##0.0">
                  <c:v>13.5</c:v>
                </c:pt>
                <c:pt idx="5" formatCode="#,##0.0">
                  <c:v>13.4</c:v>
                </c:pt>
                <c:pt idx="6" formatCode="#,##0.0">
                  <c:v>13.4</c:v>
                </c:pt>
                <c:pt idx="7" formatCode="#,##0.0">
                  <c:v>13.3</c:v>
                </c:pt>
                <c:pt idx="8">
                  <c:v>13.1</c:v>
                </c:pt>
              </c:numCache>
            </c:numRef>
          </c:val>
        </c:ser>
        <c:ser>
          <c:idx val="1"/>
          <c:order val="1"/>
          <c:tx>
            <c:strRef>
              <c:f>グラフ元表!$H$1</c:f>
              <c:strCache>
                <c:ptCount val="1"/>
                <c:pt idx="0">
                  <c:v>生産割合</c:v>
                </c:pt>
              </c:strCache>
            </c:strRef>
          </c:tx>
          <c:invertIfNegative val="0"/>
          <c:cat>
            <c:strRef>
              <c:f>グラフ元表!$F$2:$F$10</c:f>
              <c:strCache>
                <c:ptCount val="9"/>
                <c:pt idx="0">
                  <c:v>平成22年</c:v>
                </c:pt>
                <c:pt idx="1">
                  <c:v>平成23年</c:v>
                </c:pt>
                <c:pt idx="2">
                  <c:v>平成24年</c:v>
                </c:pt>
                <c:pt idx="3">
                  <c:v>平成25年</c:v>
                </c:pt>
                <c:pt idx="4">
                  <c:v>平成26年</c:v>
                </c:pt>
                <c:pt idx="5">
                  <c:v>平成27年</c:v>
                </c:pt>
                <c:pt idx="6">
                  <c:v>平成28年</c:v>
                </c:pt>
                <c:pt idx="7">
                  <c:v>平成29年</c:v>
                </c:pt>
                <c:pt idx="8">
                  <c:v>平成30年</c:v>
                </c:pt>
              </c:strCache>
            </c:strRef>
          </c:cat>
          <c:val>
            <c:numRef>
              <c:f>グラフ元表!$H$2:$H$10</c:f>
              <c:numCache>
                <c:formatCode>General</c:formatCode>
                <c:ptCount val="9"/>
                <c:pt idx="0">
                  <c:v>63.1</c:v>
                </c:pt>
                <c:pt idx="1">
                  <c:v>62.9</c:v>
                </c:pt>
                <c:pt idx="2">
                  <c:v>62.5</c:v>
                </c:pt>
                <c:pt idx="3">
                  <c:v>61.4</c:v>
                </c:pt>
                <c:pt idx="4" formatCode="#,##0.0">
                  <c:v>60.5</c:v>
                </c:pt>
                <c:pt idx="5" formatCode="#,##0.0">
                  <c:v>59.699999999999996</c:v>
                </c:pt>
                <c:pt idx="6" formatCode="#,##0.0">
                  <c:v>59</c:v>
                </c:pt>
                <c:pt idx="7" formatCode="#,##0.0">
                  <c:v>58.4</c:v>
                </c:pt>
                <c:pt idx="8">
                  <c:v>58</c:v>
                </c:pt>
              </c:numCache>
            </c:numRef>
          </c:val>
        </c:ser>
        <c:ser>
          <c:idx val="2"/>
          <c:order val="2"/>
          <c:tx>
            <c:strRef>
              <c:f>グラフ元表!$I$1</c:f>
              <c:strCache>
                <c:ptCount val="1"/>
                <c:pt idx="0">
                  <c:v>老年割合</c:v>
                </c:pt>
              </c:strCache>
            </c:strRef>
          </c:tx>
          <c:invertIfNegative val="0"/>
          <c:cat>
            <c:strRef>
              <c:f>グラフ元表!$F$2:$F$10</c:f>
              <c:strCache>
                <c:ptCount val="9"/>
                <c:pt idx="0">
                  <c:v>平成22年</c:v>
                </c:pt>
                <c:pt idx="1">
                  <c:v>平成23年</c:v>
                </c:pt>
                <c:pt idx="2">
                  <c:v>平成24年</c:v>
                </c:pt>
                <c:pt idx="3">
                  <c:v>平成25年</c:v>
                </c:pt>
                <c:pt idx="4">
                  <c:v>平成26年</c:v>
                </c:pt>
                <c:pt idx="5">
                  <c:v>平成27年</c:v>
                </c:pt>
                <c:pt idx="6">
                  <c:v>平成28年</c:v>
                </c:pt>
                <c:pt idx="7">
                  <c:v>平成29年</c:v>
                </c:pt>
                <c:pt idx="8">
                  <c:v>平成30年</c:v>
                </c:pt>
              </c:strCache>
            </c:strRef>
          </c:cat>
          <c:val>
            <c:numRef>
              <c:f>グラフ元表!$I$2:$I$10</c:f>
              <c:numCache>
                <c:formatCode>General</c:formatCode>
                <c:ptCount val="9"/>
                <c:pt idx="0">
                  <c:v>23.2</c:v>
                </c:pt>
                <c:pt idx="1">
                  <c:v>23.4</c:v>
                </c:pt>
                <c:pt idx="2">
                  <c:v>23.9</c:v>
                </c:pt>
                <c:pt idx="3">
                  <c:v>25</c:v>
                </c:pt>
                <c:pt idx="4" formatCode="#,##0.0">
                  <c:v>26</c:v>
                </c:pt>
                <c:pt idx="5" formatCode="#,##0.0">
                  <c:v>26.9</c:v>
                </c:pt>
                <c:pt idx="6" formatCode="#,##0.0">
                  <c:v>27.6</c:v>
                </c:pt>
                <c:pt idx="7">
                  <c:v>28.300000000000004</c:v>
                </c:pt>
                <c:pt idx="8">
                  <c:v>28.9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28575">
              <a:solidFill>
                <a:schemeClr val="bg1">
                  <a:lumMod val="50000"/>
                </a:schemeClr>
              </a:solidFill>
            </a:ln>
          </c:spPr>
        </c:serLines>
        <c:axId val="109738240"/>
        <c:axId val="109748224"/>
      </c:barChart>
      <c:catAx>
        <c:axId val="109738240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100" baseline="0">
                <a:latin typeface="Arial" panose="020B0604020202020204" pitchFamily="34" charset="0"/>
                <a:ea typeface="メイリオ" panose="020B0604030504040204" pitchFamily="50" charset="-128"/>
              </a:defRPr>
            </a:pPr>
            <a:endParaRPr lang="ja-JP"/>
          </a:p>
        </c:txPr>
        <c:crossAx val="109748224"/>
        <c:crosses val="autoZero"/>
        <c:auto val="1"/>
        <c:lblAlgn val="ctr"/>
        <c:lblOffset val="100"/>
        <c:noMultiLvlLbl val="0"/>
      </c:catAx>
      <c:valAx>
        <c:axId val="1097482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ja-JP"/>
          </a:p>
        </c:txPr>
        <c:crossAx val="109738240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18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29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70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89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91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12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8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7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9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86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97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984A-5445-4073-B867-99393690F9CD}" type="datetimeFigureOut">
              <a:rPr kumimoji="1" lang="ja-JP" altLang="en-US" smtClean="0"/>
              <a:t>2019/5/27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E6F2-D117-41EF-9220-07F1A7EFA9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3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07904" y="116632"/>
            <a:ext cx="1944216" cy="562074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2800" dirty="0" smtClean="0"/>
              <a:t>藤枝市</a:t>
            </a:r>
            <a:r>
              <a:rPr lang="ja-JP" altLang="en-US" sz="2800" dirty="0" smtClean="0"/>
              <a:t>の</a:t>
            </a:r>
            <a:r>
              <a:rPr lang="ja-JP" altLang="en-US" sz="2800" dirty="0"/>
              <a:t>年齢構造</a:t>
            </a:r>
            <a:endParaRPr kumimoji="1" lang="ja-JP" altLang="en-US" sz="2800" dirty="0"/>
          </a:p>
        </p:txBody>
      </p:sp>
      <p:graphicFrame>
        <p:nvGraphicFramePr>
          <p:cNvPr id="4" name="グラフ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137155"/>
              </p:ext>
            </p:extLst>
          </p:nvPr>
        </p:nvGraphicFramePr>
        <p:xfrm>
          <a:off x="107504" y="836712"/>
          <a:ext cx="8752656" cy="5705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222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藤枝市役所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藤枝市役所</dc:creator>
  <cp:lastModifiedBy>joho</cp:lastModifiedBy>
  <cp:revision>8</cp:revision>
  <cp:lastPrinted>2019-05-27T01:04:42Z</cp:lastPrinted>
  <dcterms:created xsi:type="dcterms:W3CDTF">2019-05-24T09:59:29Z</dcterms:created>
  <dcterms:modified xsi:type="dcterms:W3CDTF">2019-05-27T08:53:14Z</dcterms:modified>
</cp:coreProperties>
</file>