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84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4219394027532234E-2"/>
          <c:y val="3.545509782981339E-2"/>
          <c:w val="0.91627321903806536"/>
          <c:h val="0.82151952287390695"/>
        </c:manualLayout>
      </c:layout>
      <c:lineChart>
        <c:grouping val="standard"/>
        <c:varyColors val="0"/>
        <c:ser>
          <c:idx val="0"/>
          <c:order val="0"/>
          <c:tx>
            <c:strRef>
              <c:f>グラフ元表!$K$49</c:f>
              <c:strCache>
                <c:ptCount val="1"/>
                <c:pt idx="0">
                  <c:v>社会増減</c:v>
                </c:pt>
              </c:strCache>
            </c:strRef>
          </c:tx>
          <c:spPr>
            <a:ln w="57150">
              <a:solidFill>
                <a:srgbClr val="336699"/>
              </a:solidFill>
            </a:ln>
          </c:spPr>
          <c:marker>
            <c:symbol val="none"/>
          </c:marker>
          <c:cat>
            <c:strRef>
              <c:f>グラフ元表!$J$50:$J$110</c:f>
              <c:strCache>
                <c:ptCount val="61"/>
                <c:pt idx="0">
                  <c:v>26年4月末</c:v>
                </c:pt>
                <c:pt idx="2">
                  <c:v>26年6月末</c:v>
                </c:pt>
                <c:pt idx="4">
                  <c:v>26年8月末</c:v>
                </c:pt>
                <c:pt idx="6">
                  <c:v>26年10月末</c:v>
                </c:pt>
                <c:pt idx="8">
                  <c:v>26年12月末</c:v>
                </c:pt>
                <c:pt idx="10">
                  <c:v>27年2月末</c:v>
                </c:pt>
                <c:pt idx="12">
                  <c:v>27年4月末</c:v>
                </c:pt>
                <c:pt idx="14">
                  <c:v>27年6月末</c:v>
                </c:pt>
                <c:pt idx="16">
                  <c:v>27年8月末</c:v>
                </c:pt>
                <c:pt idx="18">
                  <c:v>27年10月末</c:v>
                </c:pt>
                <c:pt idx="20">
                  <c:v>27年12月末</c:v>
                </c:pt>
                <c:pt idx="22">
                  <c:v>28年2月末</c:v>
                </c:pt>
                <c:pt idx="24">
                  <c:v>28年4月末</c:v>
                </c:pt>
                <c:pt idx="26">
                  <c:v>28年6月末</c:v>
                </c:pt>
                <c:pt idx="28">
                  <c:v>28年8月末</c:v>
                </c:pt>
                <c:pt idx="30">
                  <c:v>28年10月末</c:v>
                </c:pt>
                <c:pt idx="32">
                  <c:v>28年12月末</c:v>
                </c:pt>
                <c:pt idx="34">
                  <c:v>29年2月末</c:v>
                </c:pt>
                <c:pt idx="36">
                  <c:v>29年4月末</c:v>
                </c:pt>
                <c:pt idx="38">
                  <c:v>29年6月末</c:v>
                </c:pt>
                <c:pt idx="40">
                  <c:v>29年8月末</c:v>
                </c:pt>
                <c:pt idx="42">
                  <c:v>29年10月末</c:v>
                </c:pt>
                <c:pt idx="44">
                  <c:v>29年12月末</c:v>
                </c:pt>
                <c:pt idx="46">
                  <c:v>30年2月末</c:v>
                </c:pt>
                <c:pt idx="48">
                  <c:v>30年4月末</c:v>
                </c:pt>
                <c:pt idx="50">
                  <c:v>30年6月末</c:v>
                </c:pt>
                <c:pt idx="52">
                  <c:v>30年8月末</c:v>
                </c:pt>
                <c:pt idx="54">
                  <c:v>30年10月末</c:v>
                </c:pt>
                <c:pt idx="56">
                  <c:v>30年12月末</c:v>
                </c:pt>
                <c:pt idx="58">
                  <c:v>31年2月末</c:v>
                </c:pt>
                <c:pt idx="60">
                  <c:v>31年4月末</c:v>
                </c:pt>
              </c:strCache>
            </c:strRef>
          </c:cat>
          <c:val>
            <c:numRef>
              <c:f>グラフ元表!$K$50:$K$110</c:f>
              <c:numCache>
                <c:formatCode>#,##0</c:formatCode>
                <c:ptCount val="61"/>
                <c:pt idx="0">
                  <c:v>209</c:v>
                </c:pt>
                <c:pt idx="1">
                  <c:v>56</c:v>
                </c:pt>
                <c:pt idx="2">
                  <c:v>22</c:v>
                </c:pt>
                <c:pt idx="3">
                  <c:v>53</c:v>
                </c:pt>
                <c:pt idx="4">
                  <c:v>37</c:v>
                </c:pt>
                <c:pt idx="5">
                  <c:v>-71</c:v>
                </c:pt>
                <c:pt idx="6">
                  <c:v>79</c:v>
                </c:pt>
                <c:pt idx="7">
                  <c:v>22</c:v>
                </c:pt>
                <c:pt idx="8">
                  <c:v>17</c:v>
                </c:pt>
                <c:pt idx="9">
                  <c:v>-68</c:v>
                </c:pt>
                <c:pt idx="10">
                  <c:v>47</c:v>
                </c:pt>
                <c:pt idx="11">
                  <c:v>-57</c:v>
                </c:pt>
                <c:pt idx="12">
                  <c:v>254</c:v>
                </c:pt>
                <c:pt idx="13">
                  <c:v>37</c:v>
                </c:pt>
                <c:pt idx="14">
                  <c:v>100</c:v>
                </c:pt>
                <c:pt idx="15">
                  <c:v>33</c:v>
                </c:pt>
                <c:pt idx="16">
                  <c:v>-13</c:v>
                </c:pt>
                <c:pt idx="17">
                  <c:v>-117</c:v>
                </c:pt>
                <c:pt idx="18">
                  <c:v>79</c:v>
                </c:pt>
                <c:pt idx="19">
                  <c:v>14</c:v>
                </c:pt>
                <c:pt idx="20">
                  <c:v>29</c:v>
                </c:pt>
                <c:pt idx="21">
                  <c:v>-41</c:v>
                </c:pt>
                <c:pt idx="22">
                  <c:v>37</c:v>
                </c:pt>
                <c:pt idx="23">
                  <c:v>-8</c:v>
                </c:pt>
                <c:pt idx="24">
                  <c:v>243</c:v>
                </c:pt>
                <c:pt idx="25">
                  <c:v>-6</c:v>
                </c:pt>
                <c:pt idx="26">
                  <c:v>37</c:v>
                </c:pt>
                <c:pt idx="27">
                  <c:v>-43</c:v>
                </c:pt>
                <c:pt idx="28">
                  <c:v>-29</c:v>
                </c:pt>
                <c:pt idx="29">
                  <c:v>-91</c:v>
                </c:pt>
                <c:pt idx="30">
                  <c:v>44</c:v>
                </c:pt>
                <c:pt idx="31">
                  <c:v>66</c:v>
                </c:pt>
                <c:pt idx="32">
                  <c:v>2</c:v>
                </c:pt>
                <c:pt idx="33">
                  <c:v>-31</c:v>
                </c:pt>
                <c:pt idx="34">
                  <c:v>-20</c:v>
                </c:pt>
                <c:pt idx="35">
                  <c:v>-69</c:v>
                </c:pt>
                <c:pt idx="36">
                  <c:v>207</c:v>
                </c:pt>
                <c:pt idx="37">
                  <c:v>-32</c:v>
                </c:pt>
                <c:pt idx="38">
                  <c:v>37</c:v>
                </c:pt>
                <c:pt idx="39">
                  <c:v>-24</c:v>
                </c:pt>
                <c:pt idx="40">
                  <c:v>58</c:v>
                </c:pt>
                <c:pt idx="41">
                  <c:v>-91</c:v>
                </c:pt>
                <c:pt idx="42">
                  <c:v>126</c:v>
                </c:pt>
                <c:pt idx="43">
                  <c:v>6</c:v>
                </c:pt>
                <c:pt idx="44">
                  <c:v>-3</c:v>
                </c:pt>
                <c:pt idx="45" formatCode="General">
                  <c:v>-90</c:v>
                </c:pt>
                <c:pt idx="46">
                  <c:v>79</c:v>
                </c:pt>
                <c:pt idx="47">
                  <c:v>-159</c:v>
                </c:pt>
                <c:pt idx="48">
                  <c:v>126</c:v>
                </c:pt>
                <c:pt idx="49">
                  <c:v>36</c:v>
                </c:pt>
                <c:pt idx="50">
                  <c:v>-25</c:v>
                </c:pt>
                <c:pt idx="51">
                  <c:v>37</c:v>
                </c:pt>
                <c:pt idx="52">
                  <c:v>-34</c:v>
                </c:pt>
                <c:pt idx="53">
                  <c:v>-73</c:v>
                </c:pt>
                <c:pt idx="54">
                  <c:v>25</c:v>
                </c:pt>
                <c:pt idx="55">
                  <c:v>155</c:v>
                </c:pt>
                <c:pt idx="56">
                  <c:v>-8</c:v>
                </c:pt>
                <c:pt idx="57">
                  <c:v>-120</c:v>
                </c:pt>
                <c:pt idx="58">
                  <c:v>-39</c:v>
                </c:pt>
                <c:pt idx="59">
                  <c:v>-266</c:v>
                </c:pt>
                <c:pt idx="60">
                  <c:v>330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グラフ元表!$L$49</c:f>
              <c:strCache>
                <c:ptCount val="1"/>
                <c:pt idx="0">
                  <c:v>自然増減</c:v>
                </c:pt>
              </c:strCache>
            </c:strRef>
          </c:tx>
          <c:spPr>
            <a:ln w="57150">
              <a:solidFill>
                <a:srgbClr val="BE1414"/>
              </a:solidFill>
            </a:ln>
          </c:spPr>
          <c:marker>
            <c:symbol val="none"/>
          </c:marker>
          <c:cat>
            <c:strRef>
              <c:f>グラフ元表!$J$50:$J$110</c:f>
              <c:strCache>
                <c:ptCount val="61"/>
                <c:pt idx="0">
                  <c:v>26年4月末</c:v>
                </c:pt>
                <c:pt idx="2">
                  <c:v>26年6月末</c:v>
                </c:pt>
                <c:pt idx="4">
                  <c:v>26年8月末</c:v>
                </c:pt>
                <c:pt idx="6">
                  <c:v>26年10月末</c:v>
                </c:pt>
                <c:pt idx="8">
                  <c:v>26年12月末</c:v>
                </c:pt>
                <c:pt idx="10">
                  <c:v>27年2月末</c:v>
                </c:pt>
                <c:pt idx="12">
                  <c:v>27年4月末</c:v>
                </c:pt>
                <c:pt idx="14">
                  <c:v>27年6月末</c:v>
                </c:pt>
                <c:pt idx="16">
                  <c:v>27年8月末</c:v>
                </c:pt>
                <c:pt idx="18">
                  <c:v>27年10月末</c:v>
                </c:pt>
                <c:pt idx="20">
                  <c:v>27年12月末</c:v>
                </c:pt>
                <c:pt idx="22">
                  <c:v>28年2月末</c:v>
                </c:pt>
                <c:pt idx="24">
                  <c:v>28年4月末</c:v>
                </c:pt>
                <c:pt idx="26">
                  <c:v>28年6月末</c:v>
                </c:pt>
                <c:pt idx="28">
                  <c:v>28年8月末</c:v>
                </c:pt>
                <c:pt idx="30">
                  <c:v>28年10月末</c:v>
                </c:pt>
                <c:pt idx="32">
                  <c:v>28年12月末</c:v>
                </c:pt>
                <c:pt idx="34">
                  <c:v>29年2月末</c:v>
                </c:pt>
                <c:pt idx="36">
                  <c:v>29年4月末</c:v>
                </c:pt>
                <c:pt idx="38">
                  <c:v>29年6月末</c:v>
                </c:pt>
                <c:pt idx="40">
                  <c:v>29年8月末</c:v>
                </c:pt>
                <c:pt idx="42">
                  <c:v>29年10月末</c:v>
                </c:pt>
                <c:pt idx="44">
                  <c:v>29年12月末</c:v>
                </c:pt>
                <c:pt idx="46">
                  <c:v>30年2月末</c:v>
                </c:pt>
                <c:pt idx="48">
                  <c:v>30年4月末</c:v>
                </c:pt>
                <c:pt idx="50">
                  <c:v>30年6月末</c:v>
                </c:pt>
                <c:pt idx="52">
                  <c:v>30年8月末</c:v>
                </c:pt>
                <c:pt idx="54">
                  <c:v>30年10月末</c:v>
                </c:pt>
                <c:pt idx="56">
                  <c:v>30年12月末</c:v>
                </c:pt>
                <c:pt idx="58">
                  <c:v>31年2月末</c:v>
                </c:pt>
                <c:pt idx="60">
                  <c:v>31年4月末</c:v>
                </c:pt>
              </c:strCache>
            </c:strRef>
          </c:cat>
          <c:val>
            <c:numRef>
              <c:f>グラフ元表!$L$50:$L$110</c:f>
              <c:numCache>
                <c:formatCode>#,##0</c:formatCode>
                <c:ptCount val="61"/>
                <c:pt idx="0">
                  <c:v>-39</c:v>
                </c:pt>
                <c:pt idx="1">
                  <c:v>-11</c:v>
                </c:pt>
                <c:pt idx="2">
                  <c:v>2</c:v>
                </c:pt>
                <c:pt idx="3">
                  <c:v>-8</c:v>
                </c:pt>
                <c:pt idx="4">
                  <c:v>-1</c:v>
                </c:pt>
                <c:pt idx="5">
                  <c:v>22</c:v>
                </c:pt>
                <c:pt idx="6">
                  <c:v>-5</c:v>
                </c:pt>
                <c:pt idx="7">
                  <c:v>-39</c:v>
                </c:pt>
                <c:pt idx="8">
                  <c:v>-38</c:v>
                </c:pt>
                <c:pt idx="9">
                  <c:v>-70</c:v>
                </c:pt>
                <c:pt idx="10">
                  <c:v>-75</c:v>
                </c:pt>
                <c:pt idx="11">
                  <c:v>-54</c:v>
                </c:pt>
                <c:pt idx="12">
                  <c:v>-22</c:v>
                </c:pt>
                <c:pt idx="13">
                  <c:v>-25</c:v>
                </c:pt>
                <c:pt idx="14">
                  <c:v>-35</c:v>
                </c:pt>
                <c:pt idx="15">
                  <c:v>-7</c:v>
                </c:pt>
                <c:pt idx="16">
                  <c:v>-4</c:v>
                </c:pt>
                <c:pt idx="17">
                  <c:v>-21</c:v>
                </c:pt>
                <c:pt idx="18">
                  <c:v>-45</c:v>
                </c:pt>
                <c:pt idx="19">
                  <c:v>-27</c:v>
                </c:pt>
                <c:pt idx="20">
                  <c:v>-9</c:v>
                </c:pt>
                <c:pt idx="21">
                  <c:v>-17</c:v>
                </c:pt>
                <c:pt idx="22">
                  <c:v>-29</c:v>
                </c:pt>
                <c:pt idx="23">
                  <c:v>-35</c:v>
                </c:pt>
                <c:pt idx="24">
                  <c:v>-24</c:v>
                </c:pt>
                <c:pt idx="25" formatCode="General">
                  <c:v>-13</c:v>
                </c:pt>
                <c:pt idx="26" formatCode="General">
                  <c:v>5</c:v>
                </c:pt>
                <c:pt idx="27" formatCode="General">
                  <c:v>-23</c:v>
                </c:pt>
                <c:pt idx="28">
                  <c:v>-1</c:v>
                </c:pt>
                <c:pt idx="29">
                  <c:v>-12</c:v>
                </c:pt>
                <c:pt idx="30">
                  <c:v>-17</c:v>
                </c:pt>
                <c:pt idx="31">
                  <c:v>-47</c:v>
                </c:pt>
                <c:pt idx="32">
                  <c:v>-68</c:v>
                </c:pt>
                <c:pt idx="33">
                  <c:v>-77</c:v>
                </c:pt>
                <c:pt idx="34">
                  <c:v>-77</c:v>
                </c:pt>
                <c:pt idx="35">
                  <c:v>-22</c:v>
                </c:pt>
                <c:pt idx="36">
                  <c:v>-39</c:v>
                </c:pt>
                <c:pt idx="37">
                  <c:v>-15</c:v>
                </c:pt>
                <c:pt idx="38">
                  <c:v>-12</c:v>
                </c:pt>
                <c:pt idx="39">
                  <c:v>-29</c:v>
                </c:pt>
                <c:pt idx="40">
                  <c:v>-58</c:v>
                </c:pt>
                <c:pt idx="41">
                  <c:v>-26</c:v>
                </c:pt>
                <c:pt idx="42">
                  <c:v>-22</c:v>
                </c:pt>
                <c:pt idx="43">
                  <c:v>-49</c:v>
                </c:pt>
                <c:pt idx="44">
                  <c:v>-63</c:v>
                </c:pt>
                <c:pt idx="45" formatCode="General">
                  <c:v>-89</c:v>
                </c:pt>
                <c:pt idx="46">
                  <c:v>-74</c:v>
                </c:pt>
                <c:pt idx="47">
                  <c:v>-46</c:v>
                </c:pt>
                <c:pt idx="48">
                  <c:v>-44</c:v>
                </c:pt>
                <c:pt idx="49">
                  <c:v>-38</c:v>
                </c:pt>
                <c:pt idx="50">
                  <c:v>-12</c:v>
                </c:pt>
                <c:pt idx="51">
                  <c:v>-12</c:v>
                </c:pt>
                <c:pt idx="52">
                  <c:v>-11</c:v>
                </c:pt>
                <c:pt idx="53">
                  <c:v>-71</c:v>
                </c:pt>
                <c:pt idx="54">
                  <c:v>-67</c:v>
                </c:pt>
                <c:pt idx="55">
                  <c:v>-46</c:v>
                </c:pt>
                <c:pt idx="56">
                  <c:v>-33</c:v>
                </c:pt>
                <c:pt idx="57">
                  <c:v>-74</c:v>
                </c:pt>
                <c:pt idx="58">
                  <c:v>-51</c:v>
                </c:pt>
                <c:pt idx="59">
                  <c:v>-50</c:v>
                </c:pt>
                <c:pt idx="60">
                  <c:v>-148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グラフ元表!$M$49</c:f>
              <c:strCache>
                <c:ptCount val="1"/>
              </c:strCache>
            </c:strRef>
          </c:tx>
          <c:spPr>
            <a:ln w="22225">
              <a:solidFill>
                <a:schemeClr val="tx1"/>
              </a:solidFill>
              <a:prstDash val="sysDash"/>
            </a:ln>
          </c:spPr>
          <c:marker>
            <c:symbol val="none"/>
          </c:marker>
          <c:cat>
            <c:strRef>
              <c:f>グラフ元表!$J$50:$J$110</c:f>
              <c:strCache>
                <c:ptCount val="61"/>
                <c:pt idx="0">
                  <c:v>26年4月末</c:v>
                </c:pt>
                <c:pt idx="2">
                  <c:v>26年6月末</c:v>
                </c:pt>
                <c:pt idx="4">
                  <c:v>26年8月末</c:v>
                </c:pt>
                <c:pt idx="6">
                  <c:v>26年10月末</c:v>
                </c:pt>
                <c:pt idx="8">
                  <c:v>26年12月末</c:v>
                </c:pt>
                <c:pt idx="10">
                  <c:v>27年2月末</c:v>
                </c:pt>
                <c:pt idx="12">
                  <c:v>27年4月末</c:v>
                </c:pt>
                <c:pt idx="14">
                  <c:v>27年6月末</c:v>
                </c:pt>
                <c:pt idx="16">
                  <c:v>27年8月末</c:v>
                </c:pt>
                <c:pt idx="18">
                  <c:v>27年10月末</c:v>
                </c:pt>
                <c:pt idx="20">
                  <c:v>27年12月末</c:v>
                </c:pt>
                <c:pt idx="22">
                  <c:v>28年2月末</c:v>
                </c:pt>
                <c:pt idx="24">
                  <c:v>28年4月末</c:v>
                </c:pt>
                <c:pt idx="26">
                  <c:v>28年6月末</c:v>
                </c:pt>
                <c:pt idx="28">
                  <c:v>28年8月末</c:v>
                </c:pt>
                <c:pt idx="30">
                  <c:v>28年10月末</c:v>
                </c:pt>
                <c:pt idx="32">
                  <c:v>28年12月末</c:v>
                </c:pt>
                <c:pt idx="34">
                  <c:v>29年2月末</c:v>
                </c:pt>
                <c:pt idx="36">
                  <c:v>29年4月末</c:v>
                </c:pt>
                <c:pt idx="38">
                  <c:v>29年6月末</c:v>
                </c:pt>
                <c:pt idx="40">
                  <c:v>29年8月末</c:v>
                </c:pt>
                <c:pt idx="42">
                  <c:v>29年10月末</c:v>
                </c:pt>
                <c:pt idx="44">
                  <c:v>29年12月末</c:v>
                </c:pt>
                <c:pt idx="46">
                  <c:v>30年2月末</c:v>
                </c:pt>
                <c:pt idx="48">
                  <c:v>30年4月末</c:v>
                </c:pt>
                <c:pt idx="50">
                  <c:v>30年6月末</c:v>
                </c:pt>
                <c:pt idx="52">
                  <c:v>30年8月末</c:v>
                </c:pt>
                <c:pt idx="54">
                  <c:v>30年10月末</c:v>
                </c:pt>
                <c:pt idx="56">
                  <c:v>30年12月末</c:v>
                </c:pt>
                <c:pt idx="58">
                  <c:v>31年2月末</c:v>
                </c:pt>
                <c:pt idx="60">
                  <c:v>31年4月末</c:v>
                </c:pt>
              </c:strCache>
            </c:strRef>
          </c:cat>
          <c:val>
            <c:numRef>
              <c:f>グラフ元表!$M$50:$M$110</c:f>
              <c:numCache>
                <c:formatCode>#,##0</c:formatCode>
                <c:ptCount val="6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3571328"/>
        <c:axId val="153572864"/>
      </c:lineChart>
      <c:catAx>
        <c:axId val="1535713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anchor="b" anchorCtr="0"/>
          <a:lstStyle/>
          <a:p>
            <a:pPr>
              <a:defRPr sz="1200" b="0" baseline="0">
                <a:latin typeface="Arial Unicode MS" pitchFamily="50" charset="-128"/>
                <a:ea typeface="メイリオ" pitchFamily="50" charset="-128"/>
                <a:cs typeface="メイリオ" pitchFamily="50" charset="-128"/>
              </a:defRPr>
            </a:pPr>
            <a:endParaRPr lang="ja-JP"/>
          </a:p>
        </c:txPr>
        <c:crossAx val="153572864"/>
        <c:crossesAt val="-300"/>
        <c:auto val="1"/>
        <c:lblAlgn val="ctr"/>
        <c:lblOffset val="100"/>
        <c:tickLblSkip val="1"/>
        <c:noMultiLvlLbl val="0"/>
      </c:catAx>
      <c:valAx>
        <c:axId val="153572864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 b="1" baseline="0">
                <a:latin typeface="Arial" pitchFamily="34" charset="0"/>
                <a:cs typeface="Arial" pitchFamily="34" charset="0"/>
              </a:defRPr>
            </a:pPr>
            <a:endParaRPr lang="ja-JP"/>
          </a:p>
        </c:txPr>
        <c:crossAx val="153571328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0.17804</cdr:x>
      <cdr:y>0.11216</cdr:y>
    </cdr:from>
    <cdr:to>
      <cdr:x>0.41273</cdr:x>
      <cdr:y>0.18693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1584176" y="648073"/>
          <a:ext cx="208823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 dirty="0"/>
        </a:p>
      </cdr:txBody>
    </cdr:sp>
  </cdr:relSizeAnchor>
  <cdr:relSizeAnchor xmlns:cdr="http://schemas.openxmlformats.org/drawingml/2006/chartDrawing">
    <cdr:from>
      <cdr:x>0.12139</cdr:x>
      <cdr:y>0.11216</cdr:y>
    </cdr:from>
    <cdr:to>
      <cdr:x>0.39654</cdr:x>
      <cdr:y>0.19939</cdr:y>
    </cdr:to>
    <cdr:sp macro="" textlink="">
      <cdr:nvSpPr>
        <cdr:cNvPr id="3" name="テキスト ボックス 2"/>
        <cdr:cNvSpPr txBox="1"/>
      </cdr:nvSpPr>
      <cdr:spPr>
        <a:xfrm xmlns:a="http://schemas.openxmlformats.org/drawingml/2006/main">
          <a:off x="1080120" y="648073"/>
          <a:ext cx="2448272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2400" dirty="0" smtClean="0">
              <a:solidFill>
                <a:schemeClr val="accent1"/>
              </a:solidFill>
            </a:rPr>
            <a:t>社会的要因</a:t>
          </a:r>
          <a:endParaRPr lang="ja-JP" altLang="en-US" sz="2400" dirty="0">
            <a:solidFill>
              <a:schemeClr val="accent1"/>
            </a:solidFill>
          </a:endParaRPr>
        </a:p>
      </cdr:txBody>
    </cdr:sp>
  </cdr:relSizeAnchor>
  <cdr:relSizeAnchor xmlns:cdr="http://schemas.openxmlformats.org/drawingml/2006/chartDrawing">
    <cdr:from>
      <cdr:x>0.12948</cdr:x>
      <cdr:y>0.68539</cdr:y>
    </cdr:from>
    <cdr:to>
      <cdr:x>0.35608</cdr:x>
      <cdr:y>0.78509</cdr:y>
    </cdr:to>
    <cdr:sp macro="" textlink="">
      <cdr:nvSpPr>
        <cdr:cNvPr id="4" name="テキスト ボックス 3"/>
        <cdr:cNvSpPr txBox="1"/>
      </cdr:nvSpPr>
      <cdr:spPr>
        <a:xfrm xmlns:a="http://schemas.openxmlformats.org/drawingml/2006/main">
          <a:off x="1152128" y="3960441"/>
          <a:ext cx="201622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2400" dirty="0" smtClean="0">
              <a:solidFill>
                <a:srgbClr val="FF0000"/>
              </a:solidFill>
            </a:rPr>
            <a:t>自然的要因</a:t>
          </a:r>
          <a:endParaRPr lang="ja-JP" altLang="en-US" sz="2400" dirty="0">
            <a:solidFill>
              <a:srgbClr val="FF0000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15EF-8785-45A2-9A53-257B68C6AF71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9A90-9727-4DDA-8531-DBBC4A7973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5099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15EF-8785-45A2-9A53-257B68C6AF71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9A90-9727-4DDA-8531-DBBC4A7973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909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15EF-8785-45A2-9A53-257B68C6AF71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9A90-9727-4DDA-8531-DBBC4A7973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585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15EF-8785-45A2-9A53-257B68C6AF71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9A90-9727-4DDA-8531-DBBC4A7973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2879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15EF-8785-45A2-9A53-257B68C6AF71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9A90-9727-4DDA-8531-DBBC4A7973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6497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15EF-8785-45A2-9A53-257B68C6AF71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9A90-9727-4DDA-8531-DBBC4A7973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413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15EF-8785-45A2-9A53-257B68C6AF71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9A90-9727-4DDA-8531-DBBC4A7973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518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15EF-8785-45A2-9A53-257B68C6AF71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9A90-9727-4DDA-8531-DBBC4A7973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3708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15EF-8785-45A2-9A53-257B68C6AF71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9A90-9727-4DDA-8531-DBBC4A7973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1574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15EF-8785-45A2-9A53-257B68C6AF71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9A90-9727-4DDA-8531-DBBC4A7973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050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15EF-8785-45A2-9A53-257B68C6AF71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9A90-9727-4DDA-8531-DBBC4A7973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94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115EF-8785-45A2-9A53-257B68C6AF71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A9A90-9727-4DDA-8531-DBBC4A7973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7787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59632" y="188640"/>
            <a:ext cx="6584776" cy="720080"/>
          </a:xfrm>
        </p:spPr>
        <p:txBody>
          <a:bodyPr>
            <a:normAutofit/>
          </a:bodyPr>
          <a:lstStyle/>
          <a:p>
            <a:r>
              <a:rPr lang="ja-JP" altLang="en-US" sz="2800" dirty="0">
                <a:latin typeface="+mj-ea"/>
                <a:ea typeface="+mj-ea"/>
              </a:rPr>
              <a:t>藤枝市の人口動態</a:t>
            </a:r>
            <a:endParaRPr kumimoji="1" lang="en-US" altLang="ja-JP" sz="2800" dirty="0" smtClean="0">
              <a:latin typeface="+mj-ea"/>
              <a:ea typeface="+mj-ea"/>
            </a:endParaRPr>
          </a:p>
          <a:p>
            <a:endParaRPr kumimoji="1" lang="ja-JP" altLang="en-US" dirty="0"/>
          </a:p>
        </p:txBody>
      </p:sp>
      <p:graphicFrame>
        <p:nvGraphicFramePr>
          <p:cNvPr id="4" name="グラフ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454446"/>
              </p:ext>
            </p:extLst>
          </p:nvPr>
        </p:nvGraphicFramePr>
        <p:xfrm>
          <a:off x="323528" y="692695"/>
          <a:ext cx="8897863" cy="57783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142426" y="2492896"/>
            <a:ext cx="461665" cy="27363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b="1" dirty="0" smtClean="0"/>
              <a:t>増減数（人）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3307501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藤枝市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joho</dc:creator>
  <cp:lastModifiedBy>joho</cp:lastModifiedBy>
  <cp:revision>1</cp:revision>
  <dcterms:created xsi:type="dcterms:W3CDTF">2019-05-27T03:04:56Z</dcterms:created>
  <dcterms:modified xsi:type="dcterms:W3CDTF">2019-05-27T03:05:32Z</dcterms:modified>
</cp:coreProperties>
</file>