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6858000" cy="9906000" type="A4"/>
  <p:notesSz cx="7031038" cy="101631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776" y="-16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3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82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46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20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89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3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69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07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67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92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68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CCAB-A4D8-47B3-993B-AC9480BF3556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411C6-E1E8-4B73-B7DB-CCD886254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9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278963" y="1998284"/>
            <a:ext cx="6292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</a:t>
            </a:r>
            <a:r>
              <a:rPr lang="en-US" altLang="ja-JP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18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回藤枝リバティ駅伝大会を開催しました！</a:t>
            </a:r>
            <a:endParaRPr kumimoji="1" lang="ja-JP" altLang="en-US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964" y="9046015"/>
            <a:ext cx="6338673" cy="738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～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スポーツ</a:t>
            </a:r>
            <a:r>
              <a:rPr lang="ja-JP" altLang="en-US" sz="1400" dirty="0" smtClean="0">
                <a:solidFill>
                  <a:schemeClr val="tx1"/>
                </a:solidFill>
              </a:rPr>
              <a:t>のチカラで　明るく元気なまちづくり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～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 smtClean="0">
                <a:solidFill>
                  <a:schemeClr val="tx1"/>
                </a:solidFill>
              </a:rPr>
              <a:t>スポーツ文化観光部 スポーツ振興課　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TEL:054-643-3126 </a:t>
            </a:r>
            <a:r>
              <a:rPr lang="en-US" altLang="ja-JP" sz="1400" dirty="0">
                <a:solidFill>
                  <a:schemeClr val="tx1"/>
                </a:solidFill>
              </a:rPr>
              <a:t>(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内線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:3751~3757</a:t>
            </a:r>
            <a:r>
              <a:rPr lang="en-US" altLang="ja-JP" sz="1400" dirty="0">
                <a:solidFill>
                  <a:schemeClr val="tx1"/>
                </a:solidFill>
              </a:rPr>
              <a:t>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78964" y="318052"/>
            <a:ext cx="6302994" cy="1627598"/>
            <a:chOff x="278964" y="318052"/>
            <a:chExt cx="6302994" cy="1627598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429127" y="527752"/>
              <a:ext cx="6002668" cy="1161423"/>
              <a:chOff x="412559" y="556327"/>
              <a:chExt cx="6002668" cy="1161423"/>
            </a:xfrm>
          </p:grpSpPr>
          <p:sp>
            <p:nvSpPr>
              <p:cNvPr id="7" name="テキスト ボックス 6"/>
              <p:cNvSpPr txBox="1"/>
              <p:nvPr/>
            </p:nvSpPr>
            <p:spPr>
              <a:xfrm>
                <a:off x="3761638" y="1125188"/>
                <a:ext cx="1780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R6</a:t>
                </a:r>
                <a:r>
                  <a:rPr kumimoji="1" lang="ja-JP" altLang="en-US" sz="1400" dirty="0" smtClean="0"/>
                  <a:t>－</a:t>
                </a:r>
                <a:r>
                  <a:rPr lang="en-US" altLang="ja-JP" sz="1400" dirty="0" smtClean="0"/>
                  <a:t>14</a:t>
                </a:r>
                <a:r>
                  <a:rPr kumimoji="1" lang="ja-JP" altLang="en-US" sz="1400" dirty="0" smtClean="0"/>
                  <a:t>号</a:t>
                </a:r>
                <a:endParaRPr kumimoji="1" lang="en-US" altLang="ja-JP" sz="1400" dirty="0" smtClean="0"/>
              </a:p>
              <a:p>
                <a:r>
                  <a:rPr lang="ja-JP" altLang="en-US" sz="1400" dirty="0" smtClean="0"/>
                  <a:t>発行：</a:t>
                </a:r>
                <a:r>
                  <a:rPr lang="ja-JP" altLang="en-US" sz="1100" dirty="0" smtClean="0"/>
                  <a:t>スポーツ推進係</a:t>
                </a:r>
                <a:endParaRPr kumimoji="1" lang="ja-JP" altLang="en-US" sz="1100" dirty="0"/>
              </a:p>
            </p:txBody>
          </p:sp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3306" y="606310"/>
                <a:ext cx="684701" cy="1042895"/>
              </a:xfrm>
              <a:prstGeom prst="rect">
                <a:avLst/>
              </a:prstGeom>
            </p:spPr>
          </p:pic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6507" y="556327"/>
                <a:ext cx="459579" cy="459579"/>
              </a:xfrm>
              <a:prstGeom prst="rect">
                <a:avLst/>
              </a:prstGeom>
            </p:spPr>
          </p:pic>
          <p:sp>
            <p:nvSpPr>
              <p:cNvPr id="3" name="テキスト ボックス 2"/>
              <p:cNvSpPr txBox="1"/>
              <p:nvPr/>
            </p:nvSpPr>
            <p:spPr>
              <a:xfrm>
                <a:off x="412559" y="678912"/>
                <a:ext cx="33034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スポ振</a:t>
                </a:r>
                <a:r>
                  <a:rPr lang="en-US" altLang="ja-JP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NEWS</a:t>
                </a:r>
                <a:endParaRPr kumimoji="1" lang="ja-JP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3" name="カギ線コネクタ 12"/>
              <p:cNvCxnSpPr/>
              <p:nvPr/>
            </p:nvCxnSpPr>
            <p:spPr>
              <a:xfrm>
                <a:off x="445695" y="1356360"/>
                <a:ext cx="5969532" cy="361390"/>
              </a:xfrm>
              <a:prstGeom prst="bentConnector3">
                <a:avLst>
                  <a:gd name="adj1" fmla="val 5398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正方形/長方形 13"/>
            <p:cNvSpPr/>
            <p:nvPr/>
          </p:nvSpPr>
          <p:spPr>
            <a:xfrm>
              <a:off x="278964" y="318052"/>
              <a:ext cx="6302994" cy="16275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174960" y="2438201"/>
            <a:ext cx="65008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　</a:t>
            </a:r>
            <a:r>
              <a:rPr lang="en-US" altLang="ja-JP" sz="1500" dirty="0"/>
              <a:t>1</a:t>
            </a:r>
            <a:r>
              <a:rPr lang="ja-JP" altLang="en-US" sz="1500" dirty="0" smtClean="0"/>
              <a:t>月</a:t>
            </a:r>
            <a:r>
              <a:rPr lang="en-US" altLang="ja-JP" sz="1500" dirty="0"/>
              <a:t>19</a:t>
            </a:r>
            <a:r>
              <a:rPr lang="ja-JP" altLang="en-US" sz="1500" dirty="0" smtClean="0"/>
              <a:t>日</a:t>
            </a:r>
            <a:r>
              <a:rPr lang="ja-JP" altLang="en-US" sz="1500" dirty="0"/>
              <a:t>（日</a:t>
            </a:r>
            <a:r>
              <a:rPr lang="ja-JP" altLang="en-US" sz="1500" dirty="0" smtClean="0"/>
              <a:t>）</a:t>
            </a:r>
            <a:r>
              <a:rPr lang="ja-JP" altLang="ja-JP" sz="1500" dirty="0"/>
              <a:t>走ることを楽しむ機会を提供するとともに、駅伝の魅力発信と、長距離選手の育成を目的</a:t>
            </a:r>
            <a:r>
              <a:rPr lang="ja-JP" altLang="ja-JP" sz="1500" dirty="0" smtClean="0"/>
              <a:t>に</a:t>
            </a:r>
            <a:r>
              <a:rPr lang="ja-JP" altLang="en-US" sz="1500" dirty="0" smtClean="0"/>
              <a:t> “</a:t>
            </a:r>
            <a:r>
              <a:rPr lang="ja-JP" altLang="en-US" sz="1500" dirty="0"/>
              <a:t>第</a:t>
            </a:r>
            <a:r>
              <a:rPr lang="en-US" altLang="ja-JP" sz="1500" dirty="0" smtClean="0"/>
              <a:t>18</a:t>
            </a:r>
            <a:r>
              <a:rPr lang="ja-JP" altLang="en-US" sz="1500" dirty="0" smtClean="0"/>
              <a:t>回藤枝リバティ駅伝大会”</a:t>
            </a:r>
            <a:r>
              <a:rPr lang="ja-JP" altLang="en-US" sz="1500" dirty="0"/>
              <a:t>を開催しました</a:t>
            </a:r>
            <a:r>
              <a:rPr lang="ja-JP" altLang="en-US" sz="1500" dirty="0" smtClean="0"/>
              <a:t>！</a:t>
            </a:r>
            <a:endParaRPr lang="en-US" altLang="ja-JP" sz="1500" dirty="0" smtClean="0"/>
          </a:p>
          <a:p>
            <a:r>
              <a:rPr lang="ja-JP" altLang="en-US" sz="1500" dirty="0"/>
              <a:t>　</a:t>
            </a:r>
            <a:r>
              <a:rPr lang="ja-JP" altLang="en-US" sz="1500" dirty="0" smtClean="0"/>
              <a:t>このイベントは</a:t>
            </a:r>
            <a:r>
              <a:rPr lang="ja-JP" altLang="ja-JP" sz="1500" dirty="0" smtClean="0"/>
              <a:t>５人</a:t>
            </a:r>
            <a:r>
              <a:rPr lang="ja-JP" altLang="ja-JP" sz="1500" dirty="0"/>
              <a:t>１チームで</a:t>
            </a:r>
            <a:r>
              <a:rPr lang="ja-JP" altLang="ja-JP" sz="1500" dirty="0" smtClean="0"/>
              <a:t>、小学生</a:t>
            </a:r>
            <a:r>
              <a:rPr lang="ja-JP" altLang="ja-JP" sz="1500" dirty="0"/>
              <a:t>は１人２ｋｍ、中学生～一般は１人</a:t>
            </a:r>
            <a:r>
              <a:rPr lang="ja-JP" altLang="ja-JP" sz="1500" dirty="0" smtClean="0"/>
              <a:t>３ｋｍ</a:t>
            </a:r>
            <a:r>
              <a:rPr lang="ja-JP" altLang="en-US" sz="1500" dirty="0" smtClean="0"/>
              <a:t>走る駅伝大会です。</a:t>
            </a:r>
            <a:r>
              <a:rPr lang="ja-JP" altLang="en-US" sz="1500" dirty="0"/>
              <a:t>また、今大会</a:t>
            </a:r>
            <a:r>
              <a:rPr lang="ja-JP" altLang="en-US" sz="1500" dirty="0" smtClean="0"/>
              <a:t>から</a:t>
            </a:r>
            <a:r>
              <a:rPr lang="ja-JP" altLang="en-US" sz="1500" dirty="0"/>
              <a:t>親子で運動をする</a:t>
            </a:r>
            <a:r>
              <a:rPr lang="ja-JP" altLang="en-US" sz="1500" dirty="0" smtClean="0"/>
              <a:t>きっかけを提供するために、ファミリーペアマラソン</a:t>
            </a:r>
            <a:r>
              <a:rPr lang="ja-JP" altLang="en-US" sz="1500" dirty="0"/>
              <a:t>部門を新設し</a:t>
            </a:r>
            <a:r>
              <a:rPr lang="ja-JP" altLang="en-US" sz="1500" dirty="0" smtClean="0"/>
              <a:t>、親子</a:t>
            </a:r>
            <a:r>
              <a:rPr lang="ja-JP" altLang="en-US" sz="1500" dirty="0"/>
              <a:t>で一緒に２</a:t>
            </a:r>
            <a:r>
              <a:rPr lang="en-US" altLang="ja-JP" sz="1500" dirty="0"/>
              <a:t>km</a:t>
            </a:r>
            <a:r>
              <a:rPr lang="ja-JP" altLang="en-US" sz="1500" dirty="0"/>
              <a:t>を</a:t>
            </a:r>
            <a:r>
              <a:rPr lang="ja-JP" altLang="en-US" sz="1500" dirty="0" smtClean="0"/>
              <a:t>走りました。</a:t>
            </a:r>
            <a:r>
              <a:rPr lang="ja-JP" altLang="en-US" sz="1500" dirty="0"/>
              <a:t/>
            </a:r>
            <a:br>
              <a:rPr lang="ja-JP" altLang="en-US" sz="1500" dirty="0"/>
            </a:br>
            <a:r>
              <a:rPr lang="ja-JP" altLang="en-US" sz="1500" dirty="0" smtClean="0"/>
              <a:t>　市内外から、</a:t>
            </a:r>
            <a:r>
              <a:rPr lang="en-US" altLang="ja-JP" sz="1500" dirty="0"/>
              <a:t>141</a:t>
            </a:r>
            <a:r>
              <a:rPr lang="ja-JP" altLang="ja-JP" sz="1500" dirty="0" smtClean="0"/>
              <a:t>チーム</a:t>
            </a:r>
            <a:r>
              <a:rPr lang="en-US" altLang="ja-JP" sz="1500" dirty="0"/>
              <a:t>705</a:t>
            </a:r>
            <a:r>
              <a:rPr lang="ja-JP" altLang="en-US" sz="1500" dirty="0" smtClean="0"/>
              <a:t>人、</a:t>
            </a:r>
            <a:r>
              <a:rPr lang="en-US" altLang="ja-JP" sz="1500" dirty="0" smtClean="0"/>
              <a:t>22</a:t>
            </a:r>
            <a:r>
              <a:rPr lang="ja-JP" altLang="en-US" sz="1500" dirty="0" smtClean="0"/>
              <a:t>ペア</a:t>
            </a:r>
            <a:r>
              <a:rPr lang="en-US" altLang="ja-JP" sz="1500" dirty="0" smtClean="0"/>
              <a:t>44</a:t>
            </a:r>
            <a:r>
              <a:rPr lang="ja-JP" altLang="en-US" sz="1500" dirty="0" smtClean="0"/>
              <a:t>人のランナーが参加し、</a:t>
            </a:r>
            <a:r>
              <a:rPr lang="ja-JP" altLang="ja-JP" sz="1500" dirty="0" smtClean="0"/>
              <a:t>大井川</a:t>
            </a:r>
            <a:r>
              <a:rPr lang="ja-JP" altLang="ja-JP" sz="1500" dirty="0"/>
              <a:t>の風を感じながら、足に優しいマラソン専用コース「リバティ」</a:t>
            </a:r>
            <a:r>
              <a:rPr lang="ja-JP" altLang="ja-JP" sz="1500" dirty="0" smtClean="0"/>
              <a:t>を駆け抜けました</a:t>
            </a:r>
            <a:r>
              <a:rPr lang="ja-JP" altLang="ja-JP" sz="1500" dirty="0"/>
              <a:t>。</a:t>
            </a:r>
          </a:p>
          <a:p>
            <a:r>
              <a:rPr lang="ja-JP" altLang="en-US" sz="1500" dirty="0" smtClean="0"/>
              <a:t>　</a:t>
            </a:r>
            <a:r>
              <a:rPr lang="ja-JP" altLang="ja-JP" sz="1500" dirty="0" smtClean="0"/>
              <a:t>開催地</a:t>
            </a:r>
            <a:r>
              <a:rPr lang="ja-JP" altLang="ja-JP" sz="1500" dirty="0"/>
              <a:t>で</a:t>
            </a:r>
            <a:r>
              <a:rPr lang="ja-JP" altLang="ja-JP" sz="1500" dirty="0" smtClean="0"/>
              <a:t>ある大洲</a:t>
            </a:r>
            <a:r>
              <a:rPr lang="ja-JP" altLang="ja-JP" sz="1500" dirty="0"/>
              <a:t>地区の</a:t>
            </a:r>
            <a:r>
              <a:rPr lang="ja-JP" altLang="ja-JP" sz="1500" dirty="0" smtClean="0"/>
              <a:t>皆さん</a:t>
            </a:r>
            <a:r>
              <a:rPr lang="ja-JP" altLang="en-US" sz="1500" dirty="0" smtClean="0"/>
              <a:t>が、この日のために大洲で作った味噌、野菜を使った美味しい</a:t>
            </a:r>
            <a:r>
              <a:rPr lang="ja-JP" altLang="ja-JP" sz="1500" dirty="0" smtClean="0"/>
              <a:t>豚汁</a:t>
            </a:r>
            <a:r>
              <a:rPr lang="ja-JP" altLang="en-US" sz="1500" dirty="0" smtClean="0"/>
              <a:t>を、ゴール後のランナーたちに振る舞ってくれました。ランナーの皆さんは、</a:t>
            </a:r>
            <a:r>
              <a:rPr lang="ja-JP" altLang="ja-JP" sz="1500" dirty="0" smtClean="0"/>
              <a:t>心</a:t>
            </a:r>
            <a:r>
              <a:rPr lang="ja-JP" altLang="ja-JP" sz="1500" dirty="0"/>
              <a:t>も体も</a:t>
            </a:r>
            <a:r>
              <a:rPr lang="ja-JP" altLang="ja-JP" sz="1500" dirty="0" smtClean="0"/>
              <a:t>温まり</a:t>
            </a:r>
            <a:r>
              <a:rPr lang="ja-JP" altLang="en-US" sz="1500" dirty="0" smtClean="0"/>
              <a:t>、満足</a:t>
            </a:r>
            <a:r>
              <a:rPr lang="ja-JP" altLang="en-US" sz="1500" dirty="0"/>
              <a:t>感</a:t>
            </a:r>
            <a:r>
              <a:rPr lang="ja-JP" altLang="en-US" sz="1500" dirty="0" smtClean="0"/>
              <a:t>にあふれ</a:t>
            </a:r>
            <a:r>
              <a:rPr lang="ja-JP" altLang="en-US" sz="1500" dirty="0"/>
              <a:t>た</a:t>
            </a:r>
            <a:r>
              <a:rPr lang="ja-JP" altLang="en-US" sz="1500" dirty="0" smtClean="0"/>
              <a:t>表情を浮かべていました。</a:t>
            </a:r>
            <a:endParaRPr lang="en-US" altLang="ja-JP" sz="1500" dirty="0" smtClean="0"/>
          </a:p>
        </p:txBody>
      </p:sp>
      <p:pic>
        <p:nvPicPr>
          <p:cNvPr id="32" name="図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25" y="9088372"/>
            <a:ext cx="344170" cy="34417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9" y="5682221"/>
            <a:ext cx="2858191" cy="190546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1" y="5580272"/>
            <a:ext cx="3079794" cy="205319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5" y="7684332"/>
            <a:ext cx="1885567" cy="125704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90455" y="7693001"/>
            <a:ext cx="1913147" cy="127543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29" y="7722344"/>
            <a:ext cx="1852566" cy="1235044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4244051" y="8737605"/>
            <a:ext cx="1858210" cy="701546"/>
            <a:chOff x="3511160" y="8586522"/>
            <a:chExt cx="2158416" cy="772119"/>
          </a:xfrm>
        </p:grpSpPr>
        <p:sp>
          <p:nvSpPr>
            <p:cNvPr id="20" name="円形吹き出し 19"/>
            <p:cNvSpPr/>
            <p:nvPr/>
          </p:nvSpPr>
          <p:spPr>
            <a:xfrm>
              <a:off x="3744025" y="8586522"/>
              <a:ext cx="1692685" cy="772119"/>
            </a:xfrm>
            <a:prstGeom prst="wedgeEllipseCallout">
              <a:avLst>
                <a:gd name="adj1" fmla="val 57591"/>
                <a:gd name="adj2" fmla="val 15384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511160" y="8735463"/>
              <a:ext cx="2158416" cy="474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 smtClean="0"/>
                <a:t>大会結果を</a:t>
              </a:r>
              <a:r>
                <a:rPr kumimoji="1" lang="en-US" altLang="ja-JP" sz="1100" dirty="0" smtClean="0"/>
                <a:t>HP</a:t>
              </a:r>
              <a:r>
                <a:rPr kumimoji="1" lang="ja-JP" altLang="en-US" sz="1100" dirty="0" smtClean="0"/>
                <a:t>に</a:t>
              </a:r>
              <a:endParaRPr kumimoji="1" lang="en-US" altLang="ja-JP" sz="1100" dirty="0" smtClean="0"/>
            </a:p>
            <a:p>
              <a:pPr algn="ctr"/>
              <a:r>
                <a:rPr lang="ja-JP" altLang="en-US" sz="1100" dirty="0"/>
                <a:t>掲載</a:t>
              </a:r>
              <a:r>
                <a:rPr lang="ja-JP" altLang="en-US" sz="1100" dirty="0" smtClean="0"/>
                <a:t>しています</a:t>
              </a:r>
              <a:r>
                <a:rPr lang="ja-JP" altLang="en-US" sz="1100" dirty="0"/>
                <a:t>！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22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246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HG創英角ｺﾞｼｯｸUB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藤枝市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Administrator</cp:lastModifiedBy>
  <cp:revision>118</cp:revision>
  <cp:lastPrinted>2024-01-17T12:36:41Z</cp:lastPrinted>
  <dcterms:created xsi:type="dcterms:W3CDTF">2022-09-01T06:05:36Z</dcterms:created>
  <dcterms:modified xsi:type="dcterms:W3CDTF">2025-01-20T04:52:44Z</dcterms:modified>
</cp:coreProperties>
</file>